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59"/>
  </p:notesMasterIdLst>
  <p:handoutMasterIdLst>
    <p:handoutMasterId r:id="rId60"/>
  </p:handoutMasterIdLst>
  <p:sldIdLst>
    <p:sldId id="334" r:id="rId2"/>
    <p:sldId id="416" r:id="rId3"/>
    <p:sldId id="446" r:id="rId4"/>
    <p:sldId id="475" r:id="rId5"/>
    <p:sldId id="476" r:id="rId6"/>
    <p:sldId id="448" r:id="rId7"/>
    <p:sldId id="449" r:id="rId8"/>
    <p:sldId id="450" r:id="rId9"/>
    <p:sldId id="451" r:id="rId10"/>
    <p:sldId id="452" r:id="rId11"/>
    <p:sldId id="456" r:id="rId12"/>
    <p:sldId id="457" r:id="rId13"/>
    <p:sldId id="458" r:id="rId14"/>
    <p:sldId id="454" r:id="rId15"/>
    <p:sldId id="455" r:id="rId16"/>
    <p:sldId id="447" r:id="rId17"/>
    <p:sldId id="459" r:id="rId18"/>
    <p:sldId id="432" r:id="rId19"/>
    <p:sldId id="433" r:id="rId20"/>
    <p:sldId id="434" r:id="rId21"/>
    <p:sldId id="435" r:id="rId22"/>
    <p:sldId id="437" r:id="rId23"/>
    <p:sldId id="438" r:id="rId24"/>
    <p:sldId id="428" r:id="rId25"/>
    <p:sldId id="429" r:id="rId26"/>
    <p:sldId id="430" r:id="rId27"/>
    <p:sldId id="431" r:id="rId28"/>
    <p:sldId id="442" r:id="rId29"/>
    <p:sldId id="443" r:id="rId30"/>
    <p:sldId id="445" r:id="rId31"/>
    <p:sldId id="444" r:id="rId32"/>
    <p:sldId id="419" r:id="rId33"/>
    <p:sldId id="420" r:id="rId34"/>
    <p:sldId id="439" r:id="rId35"/>
    <p:sldId id="421" r:id="rId36"/>
    <p:sldId id="440" r:id="rId37"/>
    <p:sldId id="424" r:id="rId38"/>
    <p:sldId id="463" r:id="rId39"/>
    <p:sldId id="422" r:id="rId40"/>
    <p:sldId id="427" r:id="rId41"/>
    <p:sldId id="425" r:id="rId42"/>
    <p:sldId id="426" r:id="rId43"/>
    <p:sldId id="472" r:id="rId44"/>
    <p:sldId id="473" r:id="rId45"/>
    <p:sldId id="474" r:id="rId46"/>
    <p:sldId id="464" r:id="rId47"/>
    <p:sldId id="465" r:id="rId48"/>
    <p:sldId id="466" r:id="rId49"/>
    <p:sldId id="467" r:id="rId50"/>
    <p:sldId id="468" r:id="rId51"/>
    <p:sldId id="469" r:id="rId52"/>
    <p:sldId id="470" r:id="rId53"/>
    <p:sldId id="471" r:id="rId54"/>
    <p:sldId id="462" r:id="rId55"/>
    <p:sldId id="460" r:id="rId56"/>
    <p:sldId id="461" r:id="rId57"/>
    <p:sldId id="417" r:id="rId58"/>
  </p:sldIdLst>
  <p:sldSz cx="9906000" cy="6858000" type="A4"/>
  <p:notesSz cx="6854825" cy="9750425"/>
  <p:custDataLst>
    <p:tags r:id="rId61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66FF33"/>
    <a:srgbClr val="3366CC"/>
    <a:srgbClr val="FFEBAB"/>
    <a:srgbClr val="FFC000"/>
    <a:srgbClr val="2A82DA"/>
    <a:srgbClr val="009900"/>
    <a:srgbClr val="99CCFF"/>
    <a:srgbClr val="99FF33"/>
    <a:srgbClr val="B9C5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5" autoAdjust="0"/>
    <p:restoredTop sz="95311" autoAdjust="0"/>
  </p:normalViewPr>
  <p:slideViewPr>
    <p:cSldViewPr snapToGrid="0" showGuides="1">
      <p:cViewPr varScale="1">
        <p:scale>
          <a:sx n="105" d="100"/>
          <a:sy n="105" d="100"/>
        </p:scale>
        <p:origin x="768" y="11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9816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8" d="100"/>
          <a:sy n="98" d="100"/>
        </p:scale>
        <p:origin x="-3648" y="-114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EC6B121-C0D5-4778-A9EE-DE2CC7C3AF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C359449-3331-4CFA-A1D9-B1BABE4C076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1438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FBEA382A-8099-4512-9523-89F008C8C9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92A9AF65-61B5-4FC6-966A-9361E4B8424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1438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CDEB005-AFEA-425B-B2D4-ACBF375704D7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DAFD877F-1933-408A-B5D8-8D5865D5A6A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77825" y="344488"/>
            <a:ext cx="6099175" cy="4224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F035D1DD-B845-4C52-9D1B-B602D1279D0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9275" y="4875213"/>
            <a:ext cx="5756275" cy="414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3014" name="Rectangle 6">
            <a:extLst>
              <a:ext uri="{FF2B5EF4-FFF2-40B4-BE49-F238E27FC236}">
                <a16:creationId xmlns:a16="http://schemas.microsoft.com/office/drawing/2014/main" id="{974273AC-6F4F-4EED-92DB-5E31742313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411288" y="9177338"/>
            <a:ext cx="4894262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5" name="Rectangle 7">
            <a:extLst>
              <a:ext uri="{FF2B5EF4-FFF2-40B4-BE49-F238E27FC236}">
                <a16:creationId xmlns:a16="http://schemas.microsoft.com/office/drawing/2014/main" id="{12C2FE72-EF67-4769-BDE2-738D1DDCAD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9275" y="9175750"/>
            <a:ext cx="862013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9A2C750-0FF8-491E-9707-9242F3B82426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185738" indent="-1841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347663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544513" indent="-195263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706438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61A25BEF-1AE0-463F-B76D-61849E7A04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BD82212-5331-4033-84F6-3135AD4E5356}" type="slidenum">
              <a:rPr lang="de-DE" altLang="de-DE" sz="900" smtClean="0"/>
              <a:pPr>
                <a:spcBef>
                  <a:spcPct val="0"/>
                </a:spcBef>
              </a:pPr>
              <a:t>1</a:t>
            </a:fld>
            <a:endParaRPr lang="de-DE" altLang="de-DE" sz="9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556353B-1EBB-4A51-AF0B-2E803DD6F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0534FC0F-37A0-4852-89D3-93A69EBB4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10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599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4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37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44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318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12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01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17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407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D077AA0B-9000-4B90-B740-F57CE087BF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7D37A9-DB8F-47A6-9D0C-47F2925F2076}" type="slidenum">
              <a:rPr lang="de-DE" altLang="de-DE" sz="900" smtClean="0"/>
              <a:pPr>
                <a:spcBef>
                  <a:spcPct val="0"/>
                </a:spcBef>
              </a:pPr>
              <a:t>18</a:t>
            </a:fld>
            <a:endParaRPr lang="de-DE" altLang="de-DE" sz="9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15265197-67CD-4C4E-B29D-8E825C1A8C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6961B21-3BC8-4113-983C-93951F41AC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405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14D6EB5E-6E56-436D-838A-FB1390C96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3E181E-FF63-4691-8C7A-B3F703DBDE17}" type="slidenum">
              <a:rPr lang="de-DE" altLang="de-DE" sz="900" smtClean="0"/>
              <a:pPr>
                <a:spcBef>
                  <a:spcPct val="0"/>
                </a:spcBef>
              </a:pPr>
              <a:t>19</a:t>
            </a:fld>
            <a:endParaRPr lang="de-DE" altLang="de-DE" sz="9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3A68AEEA-21EF-41F0-AF5B-3852D5F526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E1849C5F-2228-4EE7-8464-025BC24ADA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96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F6BCE5D4-74ED-4CEA-8FCB-EEC838595A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65CC69-AD18-4115-8354-83DBAFFCBE72}" type="slidenum">
              <a:rPr lang="de-DE" altLang="de-DE" sz="900" smtClean="0"/>
              <a:pPr>
                <a:spcBef>
                  <a:spcPct val="0"/>
                </a:spcBef>
              </a:pPr>
              <a:t>20</a:t>
            </a:fld>
            <a:endParaRPr lang="de-DE" altLang="de-DE" sz="9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D9046BDB-0F2F-496E-924F-1F67C9A67E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014523C7-84D2-4425-8CD7-1595E0FB59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700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1EB866B-532E-49DE-BBA2-FFC6F71759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9A1799-8419-4F70-AA46-76541446E6FB}" type="slidenum">
              <a:rPr lang="de-DE" altLang="de-DE" sz="900" smtClean="0"/>
              <a:pPr>
                <a:spcBef>
                  <a:spcPct val="0"/>
                </a:spcBef>
              </a:pPr>
              <a:t>21</a:t>
            </a:fld>
            <a:endParaRPr lang="de-DE" altLang="de-DE" sz="9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5B653B91-8F86-4A7E-8CAD-F2E0A115A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238D4720-30BA-4DDF-AC94-7FA573CFDC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738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5D6856F2-3717-45E7-8EA8-17B23BC5C3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EFBDEDE-B2A1-4251-BECF-A2238A747B37}" type="slidenum">
              <a:rPr lang="de-DE" altLang="de-DE" sz="900" smtClean="0"/>
              <a:pPr>
                <a:spcBef>
                  <a:spcPct val="0"/>
                </a:spcBef>
              </a:pPr>
              <a:t>22</a:t>
            </a:fld>
            <a:endParaRPr lang="de-DE" altLang="de-DE" sz="9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44591A2-139C-4DD3-AFBE-D7F480E3B5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37523B36-6722-492C-8084-9831410617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380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14260B25-EB52-4DC6-9E27-F168A0C534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B451C4-826D-42B0-A44D-0E299531D186}" type="slidenum">
              <a:rPr lang="de-DE" altLang="de-DE" sz="900" smtClean="0"/>
              <a:pPr>
                <a:spcBef>
                  <a:spcPct val="0"/>
                </a:spcBef>
              </a:pPr>
              <a:t>23</a:t>
            </a:fld>
            <a:endParaRPr lang="de-DE" altLang="de-DE" sz="9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02FFD9F6-1899-46F2-AFED-EA4E7BC48E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894077A7-DAA0-41CC-B9C3-E8C475073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913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4007D44F-E44F-4AD5-BE59-1DA758FC6B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5E456E-D742-4736-8B1C-C7561EA2D438}" type="slidenum">
              <a:rPr lang="de-DE" altLang="de-DE" sz="900" smtClean="0"/>
              <a:pPr>
                <a:spcBef>
                  <a:spcPct val="0"/>
                </a:spcBef>
              </a:pPr>
              <a:t>24</a:t>
            </a:fld>
            <a:endParaRPr lang="de-DE" altLang="de-DE" sz="9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EB2F040D-6B0B-4034-8982-FA327A4F8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8810CBD-5D7E-437A-8867-BD75BE79D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068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B4DFC454-0608-4B90-8663-59C7672D9D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5837D55-37ED-42C4-909E-F28BA4BB801E}" type="slidenum">
              <a:rPr lang="de-DE" altLang="de-DE" sz="900" smtClean="0"/>
              <a:pPr>
                <a:spcBef>
                  <a:spcPct val="0"/>
                </a:spcBef>
              </a:pPr>
              <a:t>25</a:t>
            </a:fld>
            <a:endParaRPr lang="de-DE" altLang="de-DE" sz="9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F5A64FCD-DF7F-41DE-9F62-26429128C3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C87836F0-276C-4187-A7B7-893A38E05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778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6FFA4662-3085-4AA8-BCE1-21E20192C8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270B24-4247-4DBF-B593-88739A6C9A1B}" type="slidenum">
              <a:rPr lang="de-DE" altLang="de-DE" sz="900" smtClean="0"/>
              <a:pPr>
                <a:spcBef>
                  <a:spcPct val="0"/>
                </a:spcBef>
              </a:pPr>
              <a:t>26</a:t>
            </a:fld>
            <a:endParaRPr lang="de-DE" altLang="de-DE" sz="9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1A24CB5-381A-4B18-836F-13A251C1A2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1C74FE18-B738-4009-8955-84446A1B4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595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27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0749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28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328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29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66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5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30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393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31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7639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32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9079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33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28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34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1721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35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918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36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4968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37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0154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38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4528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3D7D156-C1BC-453E-A5E0-4C1BB706AF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C0DF6D-1144-4C5E-BBE0-4F8661268136}" type="slidenum">
              <a:rPr lang="de-DE" altLang="de-DE" sz="900" smtClean="0"/>
              <a:pPr>
                <a:spcBef>
                  <a:spcPct val="0"/>
                </a:spcBef>
              </a:pPr>
              <a:t>39</a:t>
            </a:fld>
            <a:endParaRPr lang="de-DE" altLang="de-DE" sz="9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83FD29E-5268-40D3-AF30-3A0043B7FE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1873126-531C-4E35-A6FC-F1C2EE7BB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440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8158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CE7E740B-DF1C-4FFE-90EF-10D6F2B469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48DB3E-D0EA-4CED-9974-7C3DAA7B754F}" type="slidenum">
              <a:rPr lang="de-DE" altLang="de-DE" sz="900" smtClean="0"/>
              <a:pPr>
                <a:spcBef>
                  <a:spcPct val="0"/>
                </a:spcBef>
              </a:pPr>
              <a:t>40</a:t>
            </a:fld>
            <a:endParaRPr lang="de-DE" altLang="de-DE" sz="9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1479A132-A67C-4F39-8CD8-388E6C538D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81BF3566-FFB5-4C15-A132-FFAF9A462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959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A4DE6198-FC42-44F8-8B71-69E0F45FF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6FA7DB-4EDA-474F-8170-E888C6C96383}" type="slidenum">
              <a:rPr lang="de-DE" altLang="de-DE" sz="900" smtClean="0"/>
              <a:pPr>
                <a:spcBef>
                  <a:spcPct val="0"/>
                </a:spcBef>
              </a:pPr>
              <a:t>41</a:t>
            </a:fld>
            <a:endParaRPr lang="de-DE" altLang="de-DE" sz="9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8F04456-5F57-41A9-B4F5-FD24FEFB1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2DCE2D5-6BB6-42B4-BC7B-1ED17FC115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5101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DB7A4436-1D59-4636-B1ED-1C7134440F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0C201F-A92D-4BF6-A6EF-3A9551E9A6A6}" type="slidenum">
              <a:rPr lang="de-DE" altLang="de-DE" sz="900" smtClean="0"/>
              <a:pPr>
                <a:spcBef>
                  <a:spcPct val="0"/>
                </a:spcBef>
              </a:pPr>
              <a:t>42</a:t>
            </a:fld>
            <a:endParaRPr lang="de-DE" altLang="de-DE" sz="9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D11637FD-29F0-492F-A385-27427D29FC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3A4D09E-FCC5-471F-8EBB-BF217B8304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830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5822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31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48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4325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49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6912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50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6739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077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454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0182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3080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A2C750-0FF8-491E-9707-9242F3B82426}" type="slidenum">
              <a:rPr lang="de-DE" altLang="de-DE" smtClean="0"/>
              <a:pPr>
                <a:defRPr/>
              </a:pPr>
              <a:t>55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634650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C3EAC73F-54E8-4567-9967-EA947B2461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4F60F5A-9C12-414D-BAB6-723C56C6EE77}" type="slidenum">
              <a:rPr lang="de-DE" altLang="de-DE" sz="900" smtClean="0"/>
              <a:pPr>
                <a:spcBef>
                  <a:spcPct val="0"/>
                </a:spcBef>
              </a:pPr>
              <a:t>57</a:t>
            </a:fld>
            <a:endParaRPr lang="de-DE" altLang="de-DE" sz="9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146E253D-E2AD-4C08-870B-9B094651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92163" y="749300"/>
            <a:ext cx="5305425" cy="3673475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64A9072-8837-4980-B8FF-AF152347F9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4646613"/>
            <a:ext cx="5032375" cy="4346575"/>
          </a:xfrm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70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89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8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159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9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90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AB57EB-E55D-4216-8D9E-BC7FBD0DC14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4437063"/>
            <a:ext cx="9906000" cy="1946275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5" name="Grafik 11">
            <a:extLst>
              <a:ext uri="{FF2B5EF4-FFF2-40B4-BE49-F238E27FC236}">
                <a16:creationId xmlns:a16="http://schemas.microsoft.com/office/drawing/2014/main" id="{146A18F7-D132-4DBB-9AD0-B5B7933444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89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7129463" cy="64770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Mastertitelformat bearbeiten</a:t>
            </a: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31825" y="5691188"/>
            <a:ext cx="7129463" cy="4445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26194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307EA27D-B2C1-44D3-9451-104427772D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5DBE8BE-2823-4323-9733-9C90086FB2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EDC10-2FBB-4868-9C08-BAAF3A93338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8015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08C02446-84D9-4F59-B1DB-3930D146F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320675" y="333375"/>
            <a:ext cx="635000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8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Kapitel</a:t>
            </a:r>
            <a:br>
              <a:rPr lang="de-DE" altLang="de-DE"/>
            </a:br>
            <a:endParaRPr lang="de-DE" altLang="de-DE"/>
          </a:p>
        </p:txBody>
      </p:sp>
      <p:sp>
        <p:nvSpPr>
          <p:cNvPr id="1027" name="Rectangle 9">
            <a:extLst>
              <a:ext uri="{FF2B5EF4-FFF2-40B4-BE49-F238E27FC236}">
                <a16:creationId xmlns:a16="http://schemas.microsoft.com/office/drawing/2014/main" id="{C86F4D2F-4566-4A91-A90D-EC633B7971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320675" y="1273175"/>
            <a:ext cx="9344025" cy="496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677898" name="Rectangle 10">
            <a:extLst>
              <a:ext uri="{FF2B5EF4-FFF2-40B4-BE49-F238E27FC236}">
                <a16:creationId xmlns:a16="http://schemas.microsoft.com/office/drawing/2014/main" id="{2A26F89F-21F3-46BB-9B9C-70716A27E40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31825" y="6381750"/>
            <a:ext cx="8642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solidFill>
                  <a:srgbClr val="3366CC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677899" name="Rectangle 11">
            <a:extLst>
              <a:ext uri="{FF2B5EF4-FFF2-40B4-BE49-F238E27FC236}">
                <a16:creationId xmlns:a16="http://schemas.microsoft.com/office/drawing/2014/main" id="{C641DE3E-0A0E-477F-993F-9F045699A3B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0" y="6381750"/>
            <a:ext cx="488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solidFill>
                  <a:srgbClr val="3366CC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A724D19-614F-4A46-A680-423BB5925F2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030" name="Line 14">
            <a:extLst>
              <a:ext uri="{FF2B5EF4-FFF2-40B4-BE49-F238E27FC236}">
                <a16:creationId xmlns:a16="http://schemas.microsoft.com/office/drawing/2014/main" id="{1BACE762-806D-4CC5-826E-9FFA687E50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052513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1" name="Line 15">
            <a:extLst>
              <a:ext uri="{FF2B5EF4-FFF2-40B4-BE49-F238E27FC236}">
                <a16:creationId xmlns:a16="http://schemas.microsoft.com/office/drawing/2014/main" id="{8C8F133A-4AC4-43A2-902F-CA625D60CAB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383338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Grafik 11">
            <a:extLst>
              <a:ext uri="{FF2B5EF4-FFF2-40B4-BE49-F238E27FC236}">
                <a16:creationId xmlns:a16="http://schemas.microsoft.com/office/drawing/2014/main" id="{AF73CA1B-A980-4502-82ED-FEE7B879C9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2" r:id="rId2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30000"/>
        </a:spcAft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79388" algn="l" rtl="0" eaLnBrk="0" fontAlgn="base" hangingPunct="0">
        <a:spcBef>
          <a:spcPct val="3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2pPr>
      <a:lvl3pPr marL="35242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3pPr>
      <a:lvl4pPr marL="542925" indent="-188913" algn="l" rtl="0" eaLnBrk="0" fontAlgn="base" hangingPunct="0">
        <a:spcBef>
          <a:spcPct val="1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4pPr>
      <a:lvl5pPr marL="71437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5pPr>
      <a:lvl6pPr marL="11715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6pPr>
      <a:lvl7pPr marL="16287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7pPr>
      <a:lvl8pPr marL="20859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8pPr>
      <a:lvl9pPr marL="25431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24.xml"/><Relationship Id="rId7" Type="http://schemas.openxmlformats.org/officeDocument/2006/relationships/slide" Target="slide3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19.xml"/><Relationship Id="rId4" Type="http://schemas.openxmlformats.org/officeDocument/2006/relationships/image" Target="../media/image7.PNG"/><Relationship Id="rId9" Type="http://schemas.openxmlformats.org/officeDocument/2006/relationships/slide" Target="slide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24.xml"/><Relationship Id="rId7" Type="http://schemas.openxmlformats.org/officeDocument/2006/relationships/slide" Target="slide3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20.xml"/><Relationship Id="rId4" Type="http://schemas.openxmlformats.org/officeDocument/2006/relationships/image" Target="../media/image8.PNG"/><Relationship Id="rId9" Type="http://schemas.openxmlformats.org/officeDocument/2006/relationships/slide" Target="slide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24.xml"/><Relationship Id="rId7" Type="http://schemas.openxmlformats.org/officeDocument/2006/relationships/slide" Target="slide3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19.xml"/><Relationship Id="rId4" Type="http://schemas.openxmlformats.org/officeDocument/2006/relationships/image" Target="../media/image9.PNG"/><Relationship Id="rId9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24.xml"/><Relationship Id="rId7" Type="http://schemas.openxmlformats.org/officeDocument/2006/relationships/slide" Target="slide1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4.xml"/><Relationship Id="rId7" Type="http://schemas.openxmlformats.org/officeDocument/2006/relationships/slide" Target="slide1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4" Type="http://schemas.openxmlformats.org/officeDocument/2006/relationships/image" Target="../media/image11.PNG"/><Relationship Id="rId9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7" Type="http://schemas.openxmlformats.org/officeDocument/2006/relationships/slide" Target="slide1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3.PNG"/><Relationship Id="rId7" Type="http://schemas.openxmlformats.org/officeDocument/2006/relationships/slide" Target="slide2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4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24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4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4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24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4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9.xml"/><Relationship Id="rId4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21.PNG"/><Relationship Id="rId7" Type="http://schemas.openxmlformats.org/officeDocument/2006/relationships/slide" Target="slide3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33.xml"/><Relationship Id="rId4" Type="http://schemas.openxmlformats.org/officeDocument/2006/relationships/slide" Target="slide35.xml"/><Relationship Id="rId9" Type="http://schemas.openxmlformats.org/officeDocument/2006/relationships/slide" Target="slide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35.xml"/><Relationship Id="rId7" Type="http://schemas.openxmlformats.org/officeDocument/2006/relationships/slide" Target="slide2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10" Type="http://schemas.openxmlformats.org/officeDocument/2006/relationships/slide" Target="slide33.xml"/><Relationship Id="rId4" Type="http://schemas.openxmlformats.org/officeDocument/2006/relationships/image" Target="../media/image22.PNG"/><Relationship Id="rId9" Type="http://schemas.openxmlformats.org/officeDocument/2006/relationships/slide" Target="slide3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35.xml"/><Relationship Id="rId7" Type="http://schemas.openxmlformats.org/officeDocument/2006/relationships/slide" Target="slide2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10" Type="http://schemas.openxmlformats.org/officeDocument/2006/relationships/slide" Target="slide33.xml"/><Relationship Id="rId4" Type="http://schemas.openxmlformats.org/officeDocument/2006/relationships/image" Target="../media/image23.PNG"/><Relationship Id="rId9" Type="http://schemas.openxmlformats.org/officeDocument/2006/relationships/slide" Target="slide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image" Target="../media/image24.PNG"/><Relationship Id="rId7" Type="http://schemas.openxmlformats.org/officeDocument/2006/relationships/slide" Target="slide3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slide" Target="slide18.xml"/><Relationship Id="rId4" Type="http://schemas.openxmlformats.org/officeDocument/2006/relationships/slide" Target="slide37.xml"/><Relationship Id="rId9" Type="http://schemas.openxmlformats.org/officeDocument/2006/relationships/slide" Target="slide2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26.PNG"/><Relationship Id="rId7" Type="http://schemas.openxmlformats.org/officeDocument/2006/relationships/slide" Target="slide2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2.xml"/><Relationship Id="rId4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27.PNG"/><Relationship Id="rId7" Type="http://schemas.openxmlformats.org/officeDocument/2006/relationships/slide" Target="slide1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28.png"/><Relationship Id="rId7" Type="http://schemas.openxmlformats.org/officeDocument/2006/relationships/slide" Target="slide18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29.PNG"/><Relationship Id="rId7" Type="http://schemas.openxmlformats.org/officeDocument/2006/relationships/slide" Target="slide39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41.xml"/><Relationship Id="rId4" Type="http://schemas.openxmlformats.org/officeDocument/2006/relationships/slide" Target="slide40.xml"/><Relationship Id="rId9" Type="http://schemas.openxmlformats.org/officeDocument/2006/relationships/slide" Target="slide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slide" Target="slide18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32.xml"/><Relationship Id="rId4" Type="http://schemas.openxmlformats.org/officeDocument/2006/relationships/slide" Target="slide3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image" Target="../media/image31.PNG"/><Relationship Id="rId7" Type="http://schemas.openxmlformats.org/officeDocument/2006/relationships/slide" Target="slide18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4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slide" Target="slide18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39.xml"/><Relationship Id="rId4" Type="http://schemas.openxmlformats.org/officeDocument/2006/relationships/slide" Target="slide32.xml"/><Relationship Id="rId9" Type="http://schemas.openxmlformats.org/officeDocument/2006/relationships/slide" Target="slide4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8">
            <a:extLst>
              <a:ext uri="{FF2B5EF4-FFF2-40B4-BE49-F238E27FC236}">
                <a16:creationId xmlns:a16="http://schemas.microsoft.com/office/drawing/2014/main" id="{E43D4879-E654-4F3E-97F5-03FFF495553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8466138" cy="647700"/>
          </a:xfrm>
        </p:spPr>
        <p:txBody>
          <a:bodyPr/>
          <a:lstStyle/>
          <a:p>
            <a:pPr eaLnBrk="1" hangingPunct="1"/>
            <a:r>
              <a:rPr lang="de-DE" altLang="de-DE" dirty="0"/>
              <a:t>Master Automatisierung: Verbundprojekt</a:t>
            </a:r>
            <a:br>
              <a:rPr lang="de-DE" altLang="de-DE" dirty="0"/>
            </a:br>
            <a:r>
              <a:rPr lang="de-DE" altLang="de-DE" dirty="0"/>
              <a:t>Gewerk 5 – Roboternavigation und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  <a:endParaRPr lang="de-DE" altLang="de-DE" b="0" dirty="0"/>
          </a:p>
        </p:txBody>
      </p:sp>
      <p:sp>
        <p:nvSpPr>
          <p:cNvPr id="5124" name="Rectangle 9">
            <a:extLst>
              <a:ext uri="{FF2B5EF4-FFF2-40B4-BE49-F238E27FC236}">
                <a16:creationId xmlns:a16="http://schemas.microsoft.com/office/drawing/2014/main" id="{12FF5503-FB03-42DC-84BF-08F8238743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31825" y="5691188"/>
            <a:ext cx="8677275" cy="4445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br>
              <a:rPr lang="de-DE" altLang="de-DE" b="1"/>
            </a:br>
            <a:r>
              <a:rPr lang="de-DE" altLang="de-DE"/>
              <a:t>VPJ, WS17/SS18,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</a:p>
        </p:txBody>
      </p:sp>
      <p:sp>
        <p:nvSpPr>
          <p:cNvPr id="5125" name="Line 4">
            <a:extLst>
              <a:ext uri="{FF2B5EF4-FFF2-40B4-BE49-F238E27FC236}">
                <a16:creationId xmlns:a16="http://schemas.microsoft.com/office/drawing/2014/main" id="{BF02382A-54AC-40B9-88BD-DEF567118D7E}"/>
              </a:ext>
            </a:extLst>
          </p:cNvPr>
          <p:cNvSpPr>
            <a:spLocks noChangeShapeType="1"/>
          </p:cNvSpPr>
          <p:nvPr/>
        </p:nvSpPr>
        <p:spPr bwMode="gray">
          <a:xfrm>
            <a:off x="3297238" y="1033463"/>
            <a:ext cx="0" cy="33829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6" name="Line 7">
            <a:extLst>
              <a:ext uri="{FF2B5EF4-FFF2-40B4-BE49-F238E27FC236}">
                <a16:creationId xmlns:a16="http://schemas.microsoft.com/office/drawing/2014/main" id="{72414454-1ACA-4414-84CB-3F84147AA644}"/>
              </a:ext>
            </a:extLst>
          </p:cNvPr>
          <p:cNvSpPr>
            <a:spLocks noChangeShapeType="1"/>
          </p:cNvSpPr>
          <p:nvPr/>
        </p:nvSpPr>
        <p:spPr bwMode="gray">
          <a:xfrm>
            <a:off x="0" y="4408488"/>
            <a:ext cx="9906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2" name="Grafik 4">
            <a:extLst>
              <a:ext uri="{FF2B5EF4-FFF2-40B4-BE49-F238E27FC236}">
                <a16:creationId xmlns:a16="http://schemas.microsoft.com/office/drawing/2014/main" id="{BEAFC310-2CA4-4138-AEA0-787E1EFD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475"/>
            <a:ext cx="3273425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fik 11">
            <a:extLst>
              <a:ext uri="{FF2B5EF4-FFF2-40B4-BE49-F238E27FC236}">
                <a16:creationId xmlns:a16="http://schemas.microsoft.com/office/drawing/2014/main" id="{C2977FE2-ABE7-4C5F-9870-0D722A99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1006475"/>
            <a:ext cx="6129337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0337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48671BB-68A0-413B-928B-469F4ACA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1751271"/>
            <a:ext cx="3571875" cy="952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D380DC-CE86-499E-9614-414CBE495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" y="2952750"/>
            <a:ext cx="4903356" cy="314756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AF8F52F-42FD-4DBB-9CE8-F811E0554939}"/>
              </a:ext>
            </a:extLst>
          </p:cNvPr>
          <p:cNvGrpSpPr/>
          <p:nvPr/>
        </p:nvGrpSpPr>
        <p:grpSpPr>
          <a:xfrm>
            <a:off x="3126721" y="1594885"/>
            <a:ext cx="4347967" cy="2213085"/>
            <a:chOff x="3126721" y="1594885"/>
            <a:chExt cx="4347967" cy="221308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C495A383-863A-4BF2-B3F6-3FDFD4D66B98}"/>
                </a:ext>
              </a:extLst>
            </p:cNvPr>
            <p:cNvSpPr/>
            <p:nvPr/>
          </p:nvSpPr>
          <p:spPr>
            <a:xfrm>
              <a:off x="6457851" y="1594885"/>
              <a:ext cx="1016837" cy="1254642"/>
            </a:xfrm>
            <a:prstGeom prst="ellipse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4836BC26-4D27-4A20-89D5-8E06A6BB4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6721" y="2562447"/>
              <a:ext cx="3438204" cy="1245523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18B72F8-1D4F-45AE-BF42-24DE592A9D36}"/>
              </a:ext>
            </a:extLst>
          </p:cNvPr>
          <p:cNvGrpSpPr/>
          <p:nvPr/>
        </p:nvGrpSpPr>
        <p:grpSpPr>
          <a:xfrm>
            <a:off x="4146698" y="1562248"/>
            <a:ext cx="4752753" cy="3700867"/>
            <a:chOff x="4146698" y="1562248"/>
            <a:chExt cx="4752753" cy="370086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64ACCCD-5CB6-4ED7-A2B8-3251A9D0BD68}"/>
                </a:ext>
              </a:extLst>
            </p:cNvPr>
            <p:cNvSpPr/>
            <p:nvPr/>
          </p:nvSpPr>
          <p:spPr>
            <a:xfrm>
              <a:off x="7474688" y="1562248"/>
              <a:ext cx="1424763" cy="125464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DC707D7B-6DCF-454A-A8CA-A236814E7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6698" y="2766716"/>
              <a:ext cx="3732776" cy="249639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4F133F3D-1FF4-467D-8187-5D69A795CDE5}"/>
              </a:ext>
            </a:extLst>
          </p:cNvPr>
          <p:cNvSpPr txBox="1"/>
          <p:nvPr/>
        </p:nvSpPr>
        <p:spPr>
          <a:xfrm rot="20410721">
            <a:off x="4065542" y="2769689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3366CC"/>
                </a:solidFill>
                <a:latin typeface="+mn-lt"/>
              </a:rPr>
              <a:t>intrinsisch</a:t>
            </a:r>
            <a:endParaRPr lang="de-DE" dirty="0">
              <a:solidFill>
                <a:srgbClr val="3366CC"/>
              </a:solidFill>
              <a:latin typeface="+mn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6328C20-C4E8-4C92-8DE3-9BC3B5E5C7D0}"/>
              </a:ext>
            </a:extLst>
          </p:cNvPr>
          <p:cNvSpPr txBox="1"/>
          <p:nvPr/>
        </p:nvSpPr>
        <p:spPr>
          <a:xfrm rot="19577011">
            <a:off x="5021711" y="3676833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00B050"/>
                </a:solidFill>
                <a:latin typeface="+mn-lt"/>
              </a:rPr>
              <a:t>extrinsisch</a:t>
            </a:r>
            <a:endParaRPr lang="de-DE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496754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Gewinnung der Transformationsparameter:</a:t>
            </a:r>
          </a:p>
          <a:p>
            <a:pPr marL="354012" lvl="3" indent="0" eaLnBrk="1" hangingPunct="1">
              <a:buNone/>
            </a:pPr>
            <a:endParaRPr lang="de-DE" altLang="de-DE" sz="1600" dirty="0"/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3C32B406-2F37-4FE9-A31B-9B9A7B47BB04}"/>
              </a:ext>
            </a:extLst>
          </p:cNvPr>
          <p:cNvSpPr/>
          <p:nvPr/>
        </p:nvSpPr>
        <p:spPr>
          <a:xfrm>
            <a:off x="2885485" y="2998381"/>
            <a:ext cx="2622180" cy="1277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calibrateCamera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5C12082-E0D7-4C45-AF42-E03682437B27}"/>
              </a:ext>
            </a:extLst>
          </p:cNvPr>
          <p:cNvCxnSpPr>
            <a:cxnSpLocks/>
          </p:cNvCxnSpPr>
          <p:nvPr/>
        </p:nvCxnSpPr>
        <p:spPr>
          <a:xfrm>
            <a:off x="1998921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E7E5AA0-2FEF-4D21-8A1F-B90EB52DBBC9}"/>
              </a:ext>
            </a:extLst>
          </p:cNvPr>
          <p:cNvCxnSpPr>
            <a:cxnSpLocks/>
          </p:cNvCxnSpPr>
          <p:nvPr/>
        </p:nvCxnSpPr>
        <p:spPr>
          <a:xfrm>
            <a:off x="1998921" y="370367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BA59A46-BAE1-4761-8FED-9B2039FA5FDF}"/>
              </a:ext>
            </a:extLst>
          </p:cNvPr>
          <p:cNvSpPr txBox="1"/>
          <p:nvPr/>
        </p:nvSpPr>
        <p:spPr>
          <a:xfrm>
            <a:off x="149092" y="3058383"/>
            <a:ext cx="182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n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C6BC838-85EF-408B-A2F0-BF8AAB349953}"/>
              </a:ext>
            </a:extLst>
          </p:cNvPr>
          <p:cNvSpPr txBox="1"/>
          <p:nvPr/>
        </p:nvSpPr>
        <p:spPr>
          <a:xfrm>
            <a:off x="129103" y="3490953"/>
            <a:ext cx="184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n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359A349-7203-4FBA-91F1-64E750A33A19}"/>
              </a:ext>
            </a:extLst>
          </p:cNvPr>
          <p:cNvCxnSpPr>
            <a:cxnSpLocks/>
          </p:cNvCxnSpPr>
          <p:nvPr/>
        </p:nvCxnSpPr>
        <p:spPr>
          <a:xfrm>
            <a:off x="5507665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F90C2BB-8791-4C8D-AA71-E65720322840}"/>
              </a:ext>
            </a:extLst>
          </p:cNvPr>
          <p:cNvCxnSpPr>
            <a:cxnSpLocks/>
          </p:cNvCxnSpPr>
          <p:nvPr/>
        </p:nvCxnSpPr>
        <p:spPr>
          <a:xfrm>
            <a:off x="5507665" y="3700132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4B5B7CEB-1016-44DB-9F25-F13F11BA2966}"/>
              </a:ext>
            </a:extLst>
          </p:cNvPr>
          <p:cNvSpPr txBox="1"/>
          <p:nvPr/>
        </p:nvSpPr>
        <p:spPr>
          <a:xfrm>
            <a:off x="185321" y="5491921"/>
            <a:ext cx="179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D2F3776-4639-4531-9792-414D72A629E0}"/>
              </a:ext>
            </a:extLst>
          </p:cNvPr>
          <p:cNvSpPr txBox="1"/>
          <p:nvPr/>
        </p:nvSpPr>
        <p:spPr>
          <a:xfrm>
            <a:off x="6346788" y="3498550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Distortion-coefficients</a:t>
            </a:r>
            <a:endParaRPr lang="de-DE" dirty="0">
              <a:latin typeface="+mn-lt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698A179-0760-4211-96CE-ADE5B86AAB23}"/>
              </a:ext>
            </a:extLst>
          </p:cNvPr>
          <p:cNvCxnSpPr>
            <a:cxnSpLocks/>
          </p:cNvCxnSpPr>
          <p:nvPr/>
        </p:nvCxnSpPr>
        <p:spPr>
          <a:xfrm>
            <a:off x="5507665" y="411834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F1FA4114-A577-4887-A7E5-631A65DF9F4E}"/>
              </a:ext>
            </a:extLst>
          </p:cNvPr>
          <p:cNvSpPr txBox="1"/>
          <p:nvPr/>
        </p:nvSpPr>
        <p:spPr>
          <a:xfrm>
            <a:off x="6346787" y="3906709"/>
            <a:ext cx="323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(n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rotation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translation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vectors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)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40A73659-A89F-4F7A-A1E8-B15B829976AA}"/>
              </a:ext>
            </a:extLst>
          </p:cNvPr>
          <p:cNvSpPr/>
          <p:nvPr/>
        </p:nvSpPr>
        <p:spPr>
          <a:xfrm>
            <a:off x="2885485" y="4565962"/>
            <a:ext cx="2622180" cy="1701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solvePnP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015CF32-706D-47F4-B333-051FD743BF2A}"/>
              </a:ext>
            </a:extLst>
          </p:cNvPr>
          <p:cNvCxnSpPr>
            <a:cxnSpLocks/>
          </p:cNvCxnSpPr>
          <p:nvPr/>
        </p:nvCxnSpPr>
        <p:spPr>
          <a:xfrm>
            <a:off x="1998921" y="483177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9CD3ECB-ACEA-45C1-839C-5D8F6426E371}"/>
              </a:ext>
            </a:extLst>
          </p:cNvPr>
          <p:cNvCxnSpPr>
            <a:cxnSpLocks/>
          </p:cNvCxnSpPr>
          <p:nvPr/>
        </p:nvCxnSpPr>
        <p:spPr>
          <a:xfrm>
            <a:off x="1998921" y="5271258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02B750-57E6-49EE-99EF-391D40DD6009}"/>
              </a:ext>
            </a:extLst>
          </p:cNvPr>
          <p:cNvSpPr txBox="1"/>
          <p:nvPr/>
        </p:nvSpPr>
        <p:spPr>
          <a:xfrm>
            <a:off x="185321" y="4615652"/>
            <a:ext cx="18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m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7B2A423-5D15-4B37-BCFB-54E12EAD620C}"/>
              </a:ext>
            </a:extLst>
          </p:cNvPr>
          <p:cNvSpPr txBox="1"/>
          <p:nvPr/>
        </p:nvSpPr>
        <p:spPr>
          <a:xfrm>
            <a:off x="0" y="5047907"/>
            <a:ext cx="199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m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2F1565E-FF1C-42A4-A4C9-FBDB635C6721}"/>
              </a:ext>
            </a:extLst>
          </p:cNvPr>
          <p:cNvCxnSpPr>
            <a:cxnSpLocks/>
          </p:cNvCxnSpPr>
          <p:nvPr/>
        </p:nvCxnSpPr>
        <p:spPr>
          <a:xfrm>
            <a:off x="5507665" y="526771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4B3C9AB7-B54E-4580-B1F1-2049D93F2D0D}"/>
              </a:ext>
            </a:extLst>
          </p:cNvPr>
          <p:cNvSpPr txBox="1"/>
          <p:nvPr/>
        </p:nvSpPr>
        <p:spPr>
          <a:xfrm>
            <a:off x="6346788" y="506613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n-lt"/>
              </a:rPr>
              <a:t>Rotation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BB66A0B-77ED-4ED6-8BB3-6293F504816F}"/>
              </a:ext>
            </a:extLst>
          </p:cNvPr>
          <p:cNvCxnSpPr>
            <a:cxnSpLocks/>
          </p:cNvCxnSpPr>
          <p:nvPr/>
        </p:nvCxnSpPr>
        <p:spPr>
          <a:xfrm>
            <a:off x="5507665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EE1099F-C718-463F-BB76-E546F11A270F}"/>
              </a:ext>
            </a:extLst>
          </p:cNvPr>
          <p:cNvCxnSpPr>
            <a:cxnSpLocks/>
          </p:cNvCxnSpPr>
          <p:nvPr/>
        </p:nvCxnSpPr>
        <p:spPr>
          <a:xfrm>
            <a:off x="1998921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48E93659-F658-4535-B146-6024626BF0DC}"/>
              </a:ext>
            </a:extLst>
          </p:cNvPr>
          <p:cNvCxnSpPr>
            <a:cxnSpLocks/>
          </p:cNvCxnSpPr>
          <p:nvPr/>
        </p:nvCxnSpPr>
        <p:spPr>
          <a:xfrm>
            <a:off x="1998921" y="6066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9514BFEF-379D-4845-8DF4-C35AD6D74B06}"/>
              </a:ext>
            </a:extLst>
          </p:cNvPr>
          <p:cNvSpPr txBox="1"/>
          <p:nvPr/>
        </p:nvSpPr>
        <p:spPr>
          <a:xfrm>
            <a:off x="149092" y="5840412"/>
            <a:ext cx="18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Distortion-Coef</a:t>
            </a:r>
            <a:r>
              <a:rPr lang="de-DE" dirty="0">
                <a:latin typeface="+mn-lt"/>
              </a:rPr>
              <a:t>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179A9FA-8CD9-4BAA-A76C-28B5FBDB927D}"/>
              </a:ext>
            </a:extLst>
          </p:cNvPr>
          <p:cNvSpPr txBox="1"/>
          <p:nvPr/>
        </p:nvSpPr>
        <p:spPr>
          <a:xfrm>
            <a:off x="6346788" y="549152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translation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096194C-D3A6-4C18-9D69-C18F30843A86}"/>
              </a:ext>
            </a:extLst>
          </p:cNvPr>
          <p:cNvSpPr txBox="1"/>
          <p:nvPr/>
        </p:nvSpPr>
        <p:spPr>
          <a:xfrm>
            <a:off x="6394229" y="3067851"/>
            <a:ext cx="37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intrinsics</a:t>
            </a:r>
            <a:r>
              <a:rPr lang="de-DE" dirty="0">
                <a:latin typeface="+mn-lt"/>
              </a:rPr>
              <a:t>) </a:t>
            </a:r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6C15CA6D-3DEF-4963-B551-9CD14C93E19C}"/>
              </a:ext>
            </a:extLst>
          </p:cNvPr>
          <p:cNvSpPr/>
          <p:nvPr/>
        </p:nvSpPr>
        <p:spPr>
          <a:xfrm>
            <a:off x="8207829" y="5066133"/>
            <a:ext cx="283028" cy="92101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6BAA473-BA73-4F35-964A-C79D20515F97}"/>
              </a:ext>
            </a:extLst>
          </p:cNvPr>
          <p:cNvSpPr/>
          <p:nvPr/>
        </p:nvSpPr>
        <p:spPr>
          <a:xfrm>
            <a:off x="8471807" y="5313943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+mn-lt"/>
              </a:rPr>
              <a:t>(</a:t>
            </a:r>
            <a:r>
              <a:rPr lang="de-DE" dirty="0" err="1">
                <a:latin typeface="+mn-lt"/>
              </a:rPr>
              <a:t>extrinsics</a:t>
            </a:r>
            <a:r>
              <a:rPr lang="de-DE" dirty="0">
                <a:latin typeface="+mn-lt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58733493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Entwicklung und Probleme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Ursprüngliche Idee: cv::</a:t>
            </a:r>
            <a:r>
              <a:rPr lang="de-DE" altLang="de-DE" sz="1600" dirty="0" err="1"/>
              <a:t>calibrateCamera</a:t>
            </a:r>
            <a:r>
              <a:rPr lang="de-DE" altLang="de-DE" sz="1600" dirty="0"/>
              <a:t>() auch für extrinsische Parameter nutzen, für </a:t>
            </a:r>
            <a:r>
              <a:rPr lang="de-DE" altLang="de-DE" sz="1600" dirty="0" err="1"/>
              <a:t>Robbi</a:t>
            </a:r>
            <a:r>
              <a:rPr lang="de-DE" altLang="de-DE" sz="1600" dirty="0"/>
              <a:t> 2.0 dann z-Koordinate des T-Vektors anpassen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Prozedur geschrieben, die 2x3-Muster erwartet → Keine zuverlässige Erkennung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Gespräch mit Prof. Maaß brachte anderes Konzept hervor ( mehr in Kap. 4 Zusammenfassung und Ausblick)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Überarbeitung der intrinsischen Kalibrierung mit Live-Ansicht während der Laufzeit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Interpretation der Kalibierergebnisse schwierig 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→ Viele Messungen durchgeführt, da Doku nicht eindeutig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0011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 err="1"/>
              <a:t>Augmented</a:t>
            </a:r>
            <a:r>
              <a:rPr lang="de-DE" altLang="de-DE" sz="1600" b="1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43341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Projektion von Bildern, Videos und anderen Informationen auf die individuellen </a:t>
            </a:r>
            <a:br>
              <a:rPr lang="de-DE" altLang="de-DE" sz="1800" dirty="0"/>
            </a:br>
            <a:r>
              <a:rPr lang="de-DE" altLang="de-DE" sz="1800" dirty="0" err="1"/>
              <a:t>Aruco</a:t>
            </a:r>
            <a:r>
              <a:rPr lang="de-DE" altLang="de-DE" sz="1800" dirty="0"/>
              <a:t>-Marker während einer Live-Aufnahme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Entwicklung eines geeigneter Bildverarbeitungsalgorithmen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Entwurf einer Bedieneroberfläche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Abrufen von Informationen aus netzinternen Datenbanken (MySQL)</a:t>
            </a:r>
          </a:p>
          <a:p>
            <a:pPr lvl="2" eaLnBrk="1" hangingPunct="1">
              <a:buFont typeface="Symbol" panose="05050102010706020507" pitchFamily="18" charset="2"/>
              <a:buChar char="-"/>
            </a:pPr>
            <a:r>
              <a:rPr lang="de-DE" altLang="de-DE" sz="1800" dirty="0"/>
              <a:t>Anwendung soll auf einem „Microsoft Surface“ in Betrieb genommen werden</a:t>
            </a:r>
            <a:endParaRPr lang="de-DE" altLang="de-DE" sz="1600" dirty="0"/>
          </a:p>
          <a:p>
            <a:pPr lvl="2" eaLnBrk="1" hangingPunct="1">
              <a:buFont typeface="Symbol" panose="05050102010706020507" pitchFamily="18" charset="2"/>
              <a:buChar char="-"/>
            </a:pPr>
            <a:endParaRPr lang="de-DE" altLang="de-DE" sz="18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0907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Ergebnisvorstellung</a:t>
            </a:r>
            <a:r>
              <a:rPr lang="de-DE" altLang="de-DE" sz="1800" dirty="0"/>
              <a:t>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54338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Tool</a:t>
            </a:r>
            <a:r>
              <a:rPr lang="de-DE" altLang="de-DE" baseline="0" dirty="0"/>
              <a:t> - Start</a:t>
            </a:r>
            <a:endParaRPr lang="de-DE" altLang="de-DE" dirty="0"/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52002" cy="6858000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4540060" y="2232154"/>
            <a:ext cx="753300" cy="719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18472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A1318B6-E7BE-4893-914D-651CD787F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</a:t>
            </a:r>
          </a:p>
        </p:txBody>
      </p:sp>
      <p:sp>
        <p:nvSpPr>
          <p:cNvPr id="33795" name="Foliennummernplatzhalter 4">
            <a:extLst>
              <a:ext uri="{FF2B5EF4-FFF2-40B4-BE49-F238E27FC236}">
                <a16:creationId xmlns:a16="http://schemas.microsoft.com/office/drawing/2014/main" id="{1FF81830-238A-48E9-ADF9-F54197C4C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B4484E8-CD00-4D51-88C1-8D24EB87B5D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3796" name="Rectangle 10">
            <a:extLst>
              <a:ext uri="{FF2B5EF4-FFF2-40B4-BE49-F238E27FC236}">
                <a16:creationId xmlns:a16="http://schemas.microsoft.com/office/drawing/2014/main" id="{C59BCB69-BDCA-4350-B9F7-0B781374D4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3798" name="Grafik 1">
            <a:extLst>
              <a:ext uri="{FF2B5EF4-FFF2-40B4-BE49-F238E27FC236}">
                <a16:creationId xmlns:a16="http://schemas.microsoft.com/office/drawing/2014/main" id="{D233593A-C6E5-4CDE-A8B8-9494F276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775C015-5922-4D16-9B11-984447A8BB65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7AC8A3F-0ED5-480D-86AB-C99DBC9BB891}"/>
              </a:ext>
            </a:extLst>
          </p:cNvPr>
          <p:cNvSpPr/>
          <p:nvPr/>
        </p:nvSpPr>
        <p:spPr>
          <a:xfrm>
            <a:off x="16302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F3B7358E-2B84-4E45-94F7-8085A756DC10}"/>
              </a:ext>
            </a:extLst>
          </p:cNvPr>
          <p:cNvSpPr/>
          <p:nvPr/>
        </p:nvSpPr>
        <p:spPr>
          <a:xfrm>
            <a:off x="84247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64A17D93-8440-4285-8E86-D507087B9B90}"/>
              </a:ext>
            </a:extLst>
          </p:cNvPr>
          <p:cNvSpPr/>
          <p:nvPr/>
        </p:nvSpPr>
        <p:spPr>
          <a:xfrm>
            <a:off x="1771893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55C317AB-212A-4A22-A647-BA8C943F45B7}"/>
              </a:ext>
            </a:extLst>
          </p:cNvPr>
          <p:cNvSpPr/>
          <p:nvPr/>
        </p:nvSpPr>
        <p:spPr>
          <a:xfrm>
            <a:off x="2452076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ECA5B139-B880-4934-823C-6632D5EEBFB1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Sprechblase: rechteckig mit abgerundeten Ecken 13">
            <a:extLst>
              <a:ext uri="{FF2B5EF4-FFF2-40B4-BE49-F238E27FC236}">
                <a16:creationId xmlns:a16="http://schemas.microsoft.com/office/drawing/2014/main" id="{C0D69198-1757-403E-ADF1-56D8C0F9E0FF}"/>
              </a:ext>
            </a:extLst>
          </p:cNvPr>
          <p:cNvSpPr/>
          <p:nvPr/>
        </p:nvSpPr>
        <p:spPr>
          <a:xfrm>
            <a:off x="354598" y="1412082"/>
            <a:ext cx="2985763" cy="1573609"/>
          </a:xfrm>
          <a:prstGeom prst="wedgeRoundRectCallout">
            <a:avLst>
              <a:gd name="adj1" fmla="val 50021"/>
              <a:gd name="adj2" fmla="val -79724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Feldgröße und Anzahl der Kameras kann angepasst werden</a:t>
            </a:r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719F1005-EE9A-4841-B7E3-C9755AFDC504}"/>
              </a:ext>
            </a:extLst>
          </p:cNvPr>
          <p:cNvSpPr/>
          <p:nvPr/>
        </p:nvSpPr>
        <p:spPr>
          <a:xfrm>
            <a:off x="2864499" y="939019"/>
            <a:ext cx="3097382" cy="1573609"/>
          </a:xfrm>
          <a:prstGeom prst="wedgeRoundRectCallout">
            <a:avLst>
              <a:gd name="adj1" fmla="val 50959"/>
              <a:gd name="adj2" fmla="val 8037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jederzeit und übersichtlich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374226200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355A55B-9174-41A2-8E22-E38703B46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Scroll 1</a:t>
            </a:r>
          </a:p>
        </p:txBody>
      </p:sp>
      <p:sp>
        <p:nvSpPr>
          <p:cNvPr id="35843" name="Foliennummernplatzhalter 4">
            <a:extLst>
              <a:ext uri="{FF2B5EF4-FFF2-40B4-BE49-F238E27FC236}">
                <a16:creationId xmlns:a16="http://schemas.microsoft.com/office/drawing/2014/main" id="{AA4B626F-F1B8-4C44-AFF5-CAC80CD34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714B6E23-ABC5-406A-8647-805CAFF7D40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5844" name="Rectangle 10">
            <a:extLst>
              <a:ext uri="{FF2B5EF4-FFF2-40B4-BE49-F238E27FC236}">
                <a16:creationId xmlns:a16="http://schemas.microsoft.com/office/drawing/2014/main" id="{EA1E6FCD-B14A-4ABD-B289-8BD84A1EAA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5846" name="Grafik 2">
            <a:extLst>
              <a:ext uri="{FF2B5EF4-FFF2-40B4-BE49-F238E27FC236}">
                <a16:creationId xmlns:a16="http://schemas.microsoft.com/office/drawing/2014/main" id="{C7924348-5E95-43FE-BC74-389336BB0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2EA9AC3B-D666-4D71-9AFE-EF9AAA874B6D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A3940F1-6D79-4347-93F3-28C442D5571A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1ABB4FC-7656-450F-9C50-09CEFF3ADB5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0C515A89-A3E6-40E2-BD75-EB6F0199E8E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3" action="ppaction://hlinksldjump"/>
            <a:extLst>
              <a:ext uri="{FF2B5EF4-FFF2-40B4-BE49-F238E27FC236}">
                <a16:creationId xmlns:a16="http://schemas.microsoft.com/office/drawing/2014/main" id="{89EC43B7-C76D-43D0-BB81-265C9E010D4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11647B7F-2CFE-4757-B5C6-C9E2EADECC47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943EA24E-3128-440D-ABEE-C244040532F2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90774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 </a:t>
            </a:r>
            <a:r>
              <a:rPr lang="de-DE" altLang="de-DE" sz="1200" i="1" dirty="0"/>
              <a:t>(Kurze Vorstellung der Gesamtaufgabe)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der App entsprechend der Unterteilung)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des Konzepts der neuen </a:t>
            </a:r>
            <a:r>
              <a:rPr lang="de-DE" altLang="de-DE" sz="1200" i="1" dirty="0" err="1">
                <a:solidFill>
                  <a:srgbClr val="000000"/>
                </a:solidFill>
              </a:rPr>
              <a:t>extr</a:t>
            </a:r>
            <a:r>
              <a:rPr lang="de-DE" altLang="de-DE" sz="1200" i="1" dirty="0">
                <a:solidFill>
                  <a:srgbClr val="000000"/>
                </a:solidFill>
              </a:rPr>
              <a:t>. </a:t>
            </a:r>
            <a:r>
              <a:rPr lang="de-DE" altLang="de-DE" sz="1200" i="1" dirty="0" err="1">
                <a:solidFill>
                  <a:srgbClr val="000000"/>
                </a:solidFill>
              </a:rPr>
              <a:t>Kalib</a:t>
            </a:r>
            <a:r>
              <a:rPr lang="de-DE" altLang="de-DE" sz="1200" i="1" dirty="0">
                <a:solidFill>
                  <a:srgbClr val="000000"/>
                </a:solidFill>
              </a:rPr>
              <a:t>.)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 </a:t>
            </a:r>
            <a:r>
              <a:rPr lang="de-DE" altLang="de-DE" sz="1200" i="1" dirty="0">
                <a:solidFill>
                  <a:srgbClr val="000000"/>
                </a:solidFill>
              </a:rPr>
              <a:t>(Zitieren Sie hier sämtliche verwendete Literatur)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5F1AE894-A223-4FB6-B2EB-DED717EFC0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925" y="322263"/>
            <a:ext cx="6350000" cy="719137"/>
          </a:xfrm>
        </p:spPr>
        <p:txBody>
          <a:bodyPr/>
          <a:lstStyle/>
          <a:p>
            <a:pPr eaLnBrk="1" hangingPunct="1"/>
            <a:r>
              <a:rPr lang="de-DE" altLang="de-DE" dirty="0"/>
              <a:t>Settings – Scroll 2</a:t>
            </a:r>
          </a:p>
        </p:txBody>
      </p:sp>
      <p:sp>
        <p:nvSpPr>
          <p:cNvPr id="37891" name="Foliennummernplatzhalter 4">
            <a:extLst>
              <a:ext uri="{FF2B5EF4-FFF2-40B4-BE49-F238E27FC236}">
                <a16:creationId xmlns:a16="http://schemas.microsoft.com/office/drawing/2014/main" id="{3A585202-0CF9-42FB-93CF-9A048337AD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0E634E8-F1D2-4FF1-BFAA-D61C0E11BE6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7892" name="Rectangle 10">
            <a:extLst>
              <a:ext uri="{FF2B5EF4-FFF2-40B4-BE49-F238E27FC236}">
                <a16:creationId xmlns:a16="http://schemas.microsoft.com/office/drawing/2014/main" id="{9CE8567B-A48E-47FB-99D9-B7A48A97FC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7894" name="Grafik 2">
            <a:extLst>
              <a:ext uri="{FF2B5EF4-FFF2-40B4-BE49-F238E27FC236}">
                <a16:creationId xmlns:a16="http://schemas.microsoft.com/office/drawing/2014/main" id="{F4750163-B078-4DD3-B072-165A738E0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C9E5B39-F2CE-4D3B-8452-FC3133421A89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8B86FE10-7FF6-4E34-8F0A-1A97F9B3D017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AA50919-2FE7-4568-9926-1C1CB1993AE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B795B274-0C2B-4213-8132-8068992C03D2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DE46F9B-FB5D-43B8-88CC-701F2FED8BF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EE4B4B93-2AC1-4ECD-A6E9-3FC76AA68CEF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704928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96F520D-E660-4379-AED8-12457791EB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</a:t>
            </a:r>
            <a:r>
              <a:rPr lang="de-DE" sz="1600" b="1" dirty="0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– Resize </a:t>
            </a:r>
            <a:r>
              <a:rPr lang="de-DE" sz="1600" b="1" dirty="0" err="1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Camera</a:t>
            </a:r>
            <a:r>
              <a:rPr lang="de-DE" sz="1600" b="1" dirty="0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 Field Start</a:t>
            </a:r>
            <a:endParaRPr lang="de-DE" altLang="de-DE" dirty="0"/>
          </a:p>
        </p:txBody>
      </p:sp>
      <p:sp>
        <p:nvSpPr>
          <p:cNvPr id="39939" name="Foliennummernplatzhalter 4">
            <a:extLst>
              <a:ext uri="{FF2B5EF4-FFF2-40B4-BE49-F238E27FC236}">
                <a16:creationId xmlns:a16="http://schemas.microsoft.com/office/drawing/2014/main" id="{046E69F7-BB91-4B15-9698-373136019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2E00DA1-1859-415F-AB37-AC63DB67EBE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9940" name="Rectangle 10">
            <a:extLst>
              <a:ext uri="{FF2B5EF4-FFF2-40B4-BE49-F238E27FC236}">
                <a16:creationId xmlns:a16="http://schemas.microsoft.com/office/drawing/2014/main" id="{FB77F2AC-BE5A-430A-8559-69937EB23D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9942" name="Grafik 1">
            <a:extLst>
              <a:ext uri="{FF2B5EF4-FFF2-40B4-BE49-F238E27FC236}">
                <a16:creationId xmlns:a16="http://schemas.microsoft.com/office/drawing/2014/main" id="{039D126D-F491-4C1D-B026-C5EA0AC28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75EE47AA-7BC4-4827-AEFA-50CB69B4B90F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9F004FE5-3DF5-4337-9743-AFAE734EA16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F7934C4C-BD93-4C19-B779-2649F156AAC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66AF72CB-C774-4E4C-8794-9531091F5F45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2F862F53-55DB-45DB-88B0-3E7353389036}"/>
              </a:ext>
            </a:extLst>
          </p:cNvPr>
          <p:cNvSpPr/>
          <p:nvPr/>
        </p:nvSpPr>
        <p:spPr>
          <a:xfrm>
            <a:off x="64525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FB9090CC-26A1-4F51-9DBC-68D3BBDA5F5E}"/>
              </a:ext>
            </a:extLst>
          </p:cNvPr>
          <p:cNvSpPr/>
          <p:nvPr/>
        </p:nvSpPr>
        <p:spPr>
          <a:xfrm>
            <a:off x="456784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287657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42523707-7910-4911-97F1-6F6EA866B9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Swap </a:t>
            </a:r>
            <a:r>
              <a:rPr lang="de-DE" altLang="de-DE" dirty="0" err="1"/>
              <a:t>Camera</a:t>
            </a:r>
            <a:endParaRPr lang="de-DE" altLang="de-DE" dirty="0"/>
          </a:p>
        </p:txBody>
      </p:sp>
      <p:sp>
        <p:nvSpPr>
          <p:cNvPr id="44035" name="Foliennummernplatzhalter 4">
            <a:extLst>
              <a:ext uri="{FF2B5EF4-FFF2-40B4-BE49-F238E27FC236}">
                <a16:creationId xmlns:a16="http://schemas.microsoft.com/office/drawing/2014/main" id="{BA7B96EB-69AE-4505-90C9-235AEBDAB8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AF087D8-A974-4CBC-AD80-BAE02AC6DAC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4036" name="Rectangle 10">
            <a:extLst>
              <a:ext uri="{FF2B5EF4-FFF2-40B4-BE49-F238E27FC236}">
                <a16:creationId xmlns:a16="http://schemas.microsoft.com/office/drawing/2014/main" id="{D208A3F0-C488-45B1-8A92-4BD981C5B3E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4038" name="Grafik 1">
            <a:extLst>
              <a:ext uri="{FF2B5EF4-FFF2-40B4-BE49-F238E27FC236}">
                <a16:creationId xmlns:a16="http://schemas.microsoft.com/office/drawing/2014/main" id="{0E778DC1-71CF-409D-9DD2-3E300A1D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5ECF54C-1BD1-42DB-BAC2-C2398C5B4ED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E30EA7E3-5493-4644-B1D6-D9811A740F72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A992B219-90BF-43BF-8824-10472DC0419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39EB89BE-84B6-4268-8A28-F88E98DF965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39CB0D1-B10F-4A81-8A7D-A184A939262F}"/>
              </a:ext>
            </a:extLst>
          </p:cNvPr>
          <p:cNvSpPr/>
          <p:nvPr/>
        </p:nvSpPr>
        <p:spPr>
          <a:xfrm>
            <a:off x="64525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8" action="ppaction://hlinksldjump"/>
            <a:extLst>
              <a:ext uri="{FF2B5EF4-FFF2-40B4-BE49-F238E27FC236}">
                <a16:creationId xmlns:a16="http://schemas.microsoft.com/office/drawing/2014/main" id="{0A5851A6-EDC3-46EB-9B4F-04D2124EF0C4}"/>
              </a:ext>
            </a:extLst>
          </p:cNvPr>
          <p:cNvSpPr/>
          <p:nvPr/>
        </p:nvSpPr>
        <p:spPr>
          <a:xfrm>
            <a:off x="8875590" y="689826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1F943E0-2051-47BC-BA9F-B020B8C33462}"/>
              </a:ext>
            </a:extLst>
          </p:cNvPr>
          <p:cNvSpPr/>
          <p:nvPr/>
        </p:nvSpPr>
        <p:spPr>
          <a:xfrm>
            <a:off x="8875590" y="689826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7" action="ppaction://hlinksldjump"/>
            <a:extLst>
              <a:ext uri="{FF2B5EF4-FFF2-40B4-BE49-F238E27FC236}">
                <a16:creationId xmlns:a16="http://schemas.microsoft.com/office/drawing/2014/main" id="{5545B79B-A624-43A9-A502-6DC5F98E1ECF}"/>
              </a:ext>
            </a:extLst>
          </p:cNvPr>
          <p:cNvSpPr/>
          <p:nvPr/>
        </p:nvSpPr>
        <p:spPr>
          <a:xfrm>
            <a:off x="456784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DAA7B9E-7C06-4637-8C93-E91FE61D9F0A}"/>
              </a:ext>
            </a:extLst>
          </p:cNvPr>
          <p:cNvSpPr/>
          <p:nvPr/>
        </p:nvSpPr>
        <p:spPr>
          <a:xfrm>
            <a:off x="2709862" y="3189539"/>
            <a:ext cx="2985763" cy="1573609"/>
          </a:xfrm>
          <a:prstGeom prst="wedgeRoundRectCallout">
            <a:avLst>
              <a:gd name="adj1" fmla="val -29782"/>
              <a:gd name="adj2" fmla="val -1043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Kameraposition und Kamerahandler können visuell sortiert werden</a:t>
            </a:r>
          </a:p>
        </p:txBody>
      </p:sp>
    </p:spTree>
    <p:extLst>
      <p:ext uri="{BB962C8B-B14F-4D97-AF65-F5344CB8AC3E}">
        <p14:creationId xmlns:p14="http://schemas.microsoft.com/office/powerpoint/2010/main" val="2120908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BB06F97-0BDC-483C-9F7E-0F0712A9B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Save Settings</a:t>
            </a:r>
          </a:p>
        </p:txBody>
      </p:sp>
      <p:sp>
        <p:nvSpPr>
          <p:cNvPr id="46083" name="Foliennummernplatzhalter 4">
            <a:extLst>
              <a:ext uri="{FF2B5EF4-FFF2-40B4-BE49-F238E27FC236}">
                <a16:creationId xmlns:a16="http://schemas.microsoft.com/office/drawing/2014/main" id="{168C1D2D-9681-42E9-BC00-127CD88122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3B0BC02-CC36-4AE4-8781-A3FA0A14B75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6084" name="Rectangle 10">
            <a:extLst>
              <a:ext uri="{FF2B5EF4-FFF2-40B4-BE49-F238E27FC236}">
                <a16:creationId xmlns:a16="http://schemas.microsoft.com/office/drawing/2014/main" id="{C9DEC4E8-E604-45DB-B1EC-593502363C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6086" name="Grafik 1">
            <a:extLst>
              <a:ext uri="{FF2B5EF4-FFF2-40B4-BE49-F238E27FC236}">
                <a16:creationId xmlns:a16="http://schemas.microsoft.com/office/drawing/2014/main" id="{B93FD4C4-779D-4997-BEF3-A1996BDE88A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6BD9003-8B53-4538-BE19-4B878780845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6E4B0C3C-B0A8-46AB-A605-4D628933FCA9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756E9AC-64A6-4265-9EEA-64AFEFC9929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87E9CBC0-65B2-437C-92CA-AF373DEFA4D6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7" action="ppaction://hlinksldjump"/>
            <a:extLst>
              <a:ext uri="{FF2B5EF4-FFF2-40B4-BE49-F238E27FC236}">
                <a16:creationId xmlns:a16="http://schemas.microsoft.com/office/drawing/2014/main" id="{517EF082-89C9-4BAC-AD1E-2764272983A3}"/>
              </a:ext>
            </a:extLst>
          </p:cNvPr>
          <p:cNvSpPr/>
          <p:nvPr/>
        </p:nvSpPr>
        <p:spPr>
          <a:xfrm>
            <a:off x="9550400" y="-34568"/>
            <a:ext cx="354012" cy="197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554663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065A4DE-62E5-4947-8DEE-9DF5D48B6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</a:t>
            </a:r>
          </a:p>
        </p:txBody>
      </p:sp>
      <p:sp>
        <p:nvSpPr>
          <p:cNvPr id="25603" name="Foliennummernplatzhalter 4">
            <a:extLst>
              <a:ext uri="{FF2B5EF4-FFF2-40B4-BE49-F238E27FC236}">
                <a16:creationId xmlns:a16="http://schemas.microsoft.com/office/drawing/2014/main" id="{A8773AD4-CD92-4CA1-8CDD-41B83251ED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C1413B0-9FFE-4EC0-AEE3-114B6E515DBD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5604" name="Rectangle 10">
            <a:extLst>
              <a:ext uri="{FF2B5EF4-FFF2-40B4-BE49-F238E27FC236}">
                <a16:creationId xmlns:a16="http://schemas.microsoft.com/office/drawing/2014/main" id="{EFF24262-0F8E-4856-A1B6-218425D0279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B1D4ED-5F4E-4952-8946-96B3F5992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745A577-3C26-46D3-8FA8-33F32913880F}"/>
              </a:ext>
            </a:extLst>
          </p:cNvPr>
          <p:cNvSpPr/>
          <p:nvPr/>
        </p:nvSpPr>
        <p:spPr>
          <a:xfrm>
            <a:off x="233363" y="5991225"/>
            <a:ext cx="719137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4EA63B0-5122-42FE-8E06-BA1C2ACEBB6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19CF06AE-D9A9-45A7-9E50-0B5EDD73D50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CA3BF15F-5466-4269-90BF-65CEDE457A53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15E657C-93C4-4C42-A6E7-E1588E547A3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5" action="ppaction://hlinksldjump"/>
            <a:extLst>
              <a:ext uri="{FF2B5EF4-FFF2-40B4-BE49-F238E27FC236}">
                <a16:creationId xmlns:a16="http://schemas.microsoft.com/office/drawing/2014/main" id="{8736468D-6305-4045-8407-6B119DA5BAC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4" action="ppaction://hlinksldjump"/>
            <a:extLst>
              <a:ext uri="{FF2B5EF4-FFF2-40B4-BE49-F238E27FC236}">
                <a16:creationId xmlns:a16="http://schemas.microsoft.com/office/drawing/2014/main" id="{8EEBB921-2728-4C2A-8FF6-0832161E9435}"/>
              </a:ext>
            </a:extLst>
          </p:cNvPr>
          <p:cNvSpPr/>
          <p:nvPr/>
        </p:nvSpPr>
        <p:spPr>
          <a:xfrm>
            <a:off x="277812" y="5929312"/>
            <a:ext cx="7080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13D9D707-FD54-4323-93BB-4D4A78480BB3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D10C0E7D-84DE-471C-A5BC-AC6206609827}"/>
              </a:ext>
            </a:extLst>
          </p:cNvPr>
          <p:cNvSpPr/>
          <p:nvPr/>
        </p:nvSpPr>
        <p:spPr>
          <a:xfrm>
            <a:off x="2465388" y="39973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410982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99C195A3-8602-48EB-9000-DB33F62391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Camera Started</a:t>
            </a:r>
          </a:p>
        </p:txBody>
      </p:sp>
      <p:sp>
        <p:nvSpPr>
          <p:cNvPr id="27651" name="Foliennummernplatzhalter 4">
            <a:extLst>
              <a:ext uri="{FF2B5EF4-FFF2-40B4-BE49-F238E27FC236}">
                <a16:creationId xmlns:a16="http://schemas.microsoft.com/office/drawing/2014/main" id="{E1729A55-EDBB-44C1-96DB-7BBDE94805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5C08CF4-4907-4FC2-936E-F2568A1C23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7652" name="Rectangle 10">
            <a:extLst>
              <a:ext uri="{FF2B5EF4-FFF2-40B4-BE49-F238E27FC236}">
                <a16:creationId xmlns:a16="http://schemas.microsoft.com/office/drawing/2014/main" id="{3460D649-8E16-4C75-80C6-811B4FBF21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5FFA0AEA-4101-4F14-844F-A40D5EABF82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162EB588-754C-4E1D-918B-40FDF88F72D3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0ADCBBAB-281F-4B5B-87F8-C789892D8A0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0F433266-8B39-4B7F-B5D1-2E824481D13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BFF883-AB45-41E1-8920-7638FDFB51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5F5D19B-1DD9-4F2D-8D3D-90B4E0D02C75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27E5A17D-A521-45D2-85BF-B3C5F646844B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352D3941-40E5-41F4-A128-C28C080CB21B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2AA8ECF5-8CE9-4C2A-B13A-F6D392B9B28A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8D55F81-0A1A-4969-B5FE-09DFC439A3AB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542A46CA-1EC4-41F1-9E0C-CD7698028A96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533403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8E8D594-4702-42DA-9D02-E96DAF8730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</a:t>
            </a:r>
          </a:p>
        </p:txBody>
      </p:sp>
      <p:sp>
        <p:nvSpPr>
          <p:cNvPr id="29699" name="Foliennummernplatzhalter 4">
            <a:extLst>
              <a:ext uri="{FF2B5EF4-FFF2-40B4-BE49-F238E27FC236}">
                <a16:creationId xmlns:a16="http://schemas.microsoft.com/office/drawing/2014/main" id="{F2FE7434-6543-4BDC-9E38-CDC6FC10B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38268851-3ACA-40CE-BC49-4E6BB707DA5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9700" name="Rectangle 10">
            <a:extLst>
              <a:ext uri="{FF2B5EF4-FFF2-40B4-BE49-F238E27FC236}">
                <a16:creationId xmlns:a16="http://schemas.microsoft.com/office/drawing/2014/main" id="{D224BEEE-13FE-42BC-91DA-8A08E09C7E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C73CD588-C292-4247-89C9-17EE7280CC5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51E2B97D-9C04-41B8-97C9-853A76E4CCA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E21C4392-E65E-4BD1-B8EE-3A37ADB7451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A26FB25F-72A2-46EF-A142-928A4FCAE2B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504908F-8555-488B-B477-7BFF7A9CD4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4515CFC-CD26-4B7A-B844-21F7D95846E3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BB005488-EFA0-4B44-82DF-6C168CC7B531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4FD40FD3-B728-41D9-AAE9-118422D7B75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AEA88FF-C590-4965-8D9F-1D74D604FC31}"/>
              </a:ext>
            </a:extLst>
          </p:cNvPr>
          <p:cNvSpPr/>
          <p:nvPr/>
        </p:nvSpPr>
        <p:spPr>
          <a:xfrm>
            <a:off x="3965057" y="4247707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Qualität der Kalibrierung kann während der Laufzeit beurteilt werden</a:t>
            </a:r>
          </a:p>
        </p:txBody>
      </p:sp>
      <p:sp>
        <p:nvSpPr>
          <p:cNvPr id="17" name="Rechteck 16">
            <a:hlinkClick r:id="rId4" action="ppaction://hlinksldjump"/>
            <a:extLst>
              <a:ext uri="{FF2B5EF4-FFF2-40B4-BE49-F238E27FC236}">
                <a16:creationId xmlns:a16="http://schemas.microsoft.com/office/drawing/2014/main" id="{B1EDD480-D37E-471A-AFA0-F43DB2C260B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5" action="ppaction://hlinksldjump"/>
            <a:extLst>
              <a:ext uri="{FF2B5EF4-FFF2-40B4-BE49-F238E27FC236}">
                <a16:creationId xmlns:a16="http://schemas.microsoft.com/office/drawing/2014/main" id="{EA356BEB-3E32-41B2-B7A2-DA6B5286941A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9" name="Rechteck 18">
            <a:hlinkClick r:id="rId6" action="ppaction://hlinksldjump"/>
            <a:extLst>
              <a:ext uri="{FF2B5EF4-FFF2-40B4-BE49-F238E27FC236}">
                <a16:creationId xmlns:a16="http://schemas.microsoft.com/office/drawing/2014/main" id="{28C16413-F236-4832-B1FB-2E1797984547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75585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2FB9C24-DCF2-4EA6-A045-50BDE55D9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982EF783-8265-4269-92D3-AF6C11C358FC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38D5EB02-FF3F-4B75-97B6-08ACBE2E0AD3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333C1ED-994A-4D42-B263-25DFE3B35CF6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BAF6B1EE-56F4-4571-A55C-B42AE559C8AD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3F315CDB-A1EC-4A5E-93F3-85A8E92966C1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DF8C3C27-0696-4139-8253-D2845FCDEEF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915897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204319-01C5-419A-8157-5F17D4E53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49470-6082-41F9-81D3-6EF139B88737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0FCAB84F-FA23-43BC-A4ED-8A16334688D5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F09DA31-C43F-480C-97C6-FA5EAE316285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ABC1579D-5E36-429F-8F84-31AEBC5DC2A6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193AA33-F0C4-421D-BC85-BCBA0926B507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AD6700DD-173C-495B-9EB6-42E96E039BAB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060200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1EAD6A-27BD-4DBE-A770-E3900686A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9C8E60A-D14C-4BAD-A1A8-3A7E4E743396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6C52E399-1100-47A6-BED9-44733BB819D9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DA60E994-A7BC-4A4A-A817-94EE0E407C1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D5AAA155-2B4A-4A26-AFE5-256103FAB497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B0AD2DD-ED01-49B5-9194-97876E6FB01F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742EA2B5-C764-4DA0-9E57-A8FA9F39568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2899291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Einführung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Roboter-Navigation und AR</a:t>
            </a:r>
            <a:endParaRPr lang="de-DE" altLang="de-DE" sz="12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Aufgabenteilung</a:t>
            </a:r>
            <a:endParaRPr lang="de-DE" altLang="de-DE" sz="1200" i="1" dirty="0"/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97064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C2488C-C1D0-4473-AA12-A429ABEBB2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D6E6AE2-A5B9-474C-83BE-D47E5128143A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85AA928E-192E-4F2F-8BE8-60F097FFC7CC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4" action="ppaction://hlinksldjump"/>
            <a:extLst>
              <a:ext uri="{FF2B5EF4-FFF2-40B4-BE49-F238E27FC236}">
                <a16:creationId xmlns:a16="http://schemas.microsoft.com/office/drawing/2014/main" id="{C2970C6A-B504-42BF-9CC4-A6F1215CF471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5" action="ppaction://hlinksldjump"/>
            <a:extLst>
              <a:ext uri="{FF2B5EF4-FFF2-40B4-BE49-F238E27FC236}">
                <a16:creationId xmlns:a16="http://schemas.microsoft.com/office/drawing/2014/main" id="{638BC6F8-3D75-489A-84BA-5D780A4DCC8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6" action="ppaction://hlinksldjump"/>
            <a:extLst>
              <a:ext uri="{FF2B5EF4-FFF2-40B4-BE49-F238E27FC236}">
                <a16:creationId xmlns:a16="http://schemas.microsoft.com/office/drawing/2014/main" id="{8676BA97-4CAA-436A-8612-CCE0BE111331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065080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err="1"/>
              <a:t>Calibration</a:t>
            </a:r>
            <a:r>
              <a:rPr lang="de-DE" altLang="de-DE" dirty="0"/>
              <a:t> – </a:t>
            </a:r>
            <a:r>
              <a:rPr lang="de-DE" altLang="de-DE" dirty="0" err="1"/>
              <a:t>Extrinsics</a:t>
            </a:r>
            <a:endParaRPr lang="de-DE" altLang="de-DE" dirty="0"/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4EE96-B2C7-4345-8426-B87E535A3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A4EF9-6A19-4EB4-9058-986886BC76CE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19CBB14-0C5B-4FDA-AE98-D1FF9235E426}"/>
              </a:ext>
            </a:extLst>
          </p:cNvPr>
          <p:cNvSpPr/>
          <p:nvPr/>
        </p:nvSpPr>
        <p:spPr>
          <a:xfrm>
            <a:off x="80963" y="6586538"/>
            <a:ext cx="1695450" cy="1714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63C9BC7F-65DA-4AFF-A2E2-C6255F978AC7}"/>
              </a:ext>
            </a:extLst>
          </p:cNvPr>
          <p:cNvSpPr>
            <a:spLocks/>
          </p:cNvSpPr>
          <p:nvPr/>
        </p:nvSpPr>
        <p:spPr>
          <a:xfrm rot="10800000">
            <a:off x="2994024" y="4353124"/>
            <a:ext cx="30638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Kalibrier-Ergebnisse können bei Zufriedenheit direkt gespeichert werden</a:t>
            </a:r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ED8972B5-2DC2-4EEF-8352-96E3791F6852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67A149BD-987A-4A02-A6C1-F1EA9B12511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41B87668-FF9D-4F83-8DA0-D2182E1CCD89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43036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</a:t>
            </a:r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7A5A52CB-7C1F-43F7-AD5A-FDEF83BA80E5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2BF2ECF-BBD4-40CC-85B8-D6B920F76239}"/>
              </a:ext>
            </a:extLst>
          </p:cNvPr>
          <p:cNvSpPr/>
          <p:nvPr/>
        </p:nvSpPr>
        <p:spPr>
          <a:xfrm>
            <a:off x="7260958" y="1667086"/>
            <a:ext cx="563562" cy="204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E8FD8C3-CF4F-46B2-9F59-8C277626042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A463AA1F-5B42-48EB-93D4-DC307449FA57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288679F3-C018-493C-9AD2-F0A0B3F88D0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293143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1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AF13CD-A165-4D92-B8E1-261AE59C7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9"/>
            <a:ext cx="700505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DA0B8606-2794-4C06-A2D7-A953AF9E151E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000A64B4-9C10-4912-82A3-BE7CC60FF24C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568933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2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942B5B-4998-43E4-9C43-EFD01CF9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19" y="0"/>
            <a:ext cx="9952241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8"/>
            <a:ext cx="700505" cy="186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D2C1949-C03D-4E55-A3C0-7B6B6C89DB1B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BE12B375-7F53-4E8F-BB0E-0463E6148570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439621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3317" name="Grafik 1">
            <a:extLst>
              <a:ext uri="{FF2B5EF4-FFF2-40B4-BE49-F238E27FC236}">
                <a16:creationId xmlns:a16="http://schemas.microsoft.com/office/drawing/2014/main" id="{0590132F-B7B9-4A6E-BA88-4E2F3DACA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88" y="0"/>
            <a:ext cx="9952241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939189-2956-4BB2-BDD7-4FBF56454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7" y="5397"/>
            <a:ext cx="9952239" cy="68579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ABF8CBB-60DD-4652-8CC6-3CF0065B2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91" y="0"/>
            <a:ext cx="9952239" cy="6863396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10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32056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Final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A88153B-713E-4C5D-BCEA-D650AC7F4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9" y="1"/>
            <a:ext cx="9944413" cy="6857999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5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7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8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" name="Sprechblase: rechteckig mit abgerundeten Ecken 19">
            <a:extLst>
              <a:ext uri="{FF2B5EF4-FFF2-40B4-BE49-F238E27FC236}">
                <a16:creationId xmlns:a16="http://schemas.microsoft.com/office/drawing/2014/main" id="{191A3FD0-7ECA-488D-BD58-B359155EDBA9}"/>
              </a:ext>
            </a:extLst>
          </p:cNvPr>
          <p:cNvSpPr/>
          <p:nvPr/>
        </p:nvSpPr>
        <p:spPr>
          <a:xfrm>
            <a:off x="4483095" y="1113673"/>
            <a:ext cx="2393952" cy="1373584"/>
          </a:xfrm>
          <a:prstGeom prst="wedgeRoundRectCallout">
            <a:avLst>
              <a:gd name="adj1" fmla="val 68109"/>
              <a:gd name="adj2" fmla="val -667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während der Laufzeit geändert werden</a:t>
            </a:r>
          </a:p>
        </p:txBody>
      </p:sp>
    </p:spTree>
    <p:extLst>
      <p:ext uri="{BB962C8B-B14F-4D97-AF65-F5344CB8AC3E}">
        <p14:creationId xmlns:p14="http://schemas.microsoft.com/office/powerpoint/2010/main" val="282381586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 Live View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3" y="1"/>
            <a:ext cx="995224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Sprechblase: rechteckig mit abgerundeten Ecken 1">
            <a:extLst>
              <a:ext uri="{FF2B5EF4-FFF2-40B4-BE49-F238E27FC236}">
                <a16:creationId xmlns:a16="http://schemas.microsoft.com/office/drawing/2014/main" id="{50AA6401-B033-4F84-A0C9-EFA7B69F3B69}"/>
              </a:ext>
            </a:extLst>
          </p:cNvPr>
          <p:cNvSpPr/>
          <p:nvPr/>
        </p:nvSpPr>
        <p:spPr>
          <a:xfrm>
            <a:off x="3552825" y="864791"/>
            <a:ext cx="2393952" cy="1373584"/>
          </a:xfrm>
          <a:prstGeom prst="wedgeRoundRectCallout">
            <a:avLst>
              <a:gd name="adj1" fmla="val 70894"/>
              <a:gd name="adj2" fmla="val -163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finden ihre Ziele trotz aktivierter Live-Ansicht</a:t>
            </a:r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30C7C9F7-B90A-4495-8C59-2709B417C3DF}"/>
              </a:ext>
            </a:extLst>
          </p:cNvPr>
          <p:cNvSpPr/>
          <p:nvPr/>
        </p:nvSpPr>
        <p:spPr>
          <a:xfrm>
            <a:off x="6107930" y="1627583"/>
            <a:ext cx="1315222" cy="1042195"/>
          </a:xfrm>
          <a:prstGeom prst="smileyFace">
            <a:avLst>
              <a:gd name="adj" fmla="val 4653"/>
            </a:avLst>
          </a:prstGeom>
          <a:solidFill>
            <a:schemeClr val="bg1">
              <a:alpha val="5000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B0F50134-A272-4D41-AE0E-A49FF296A5C4}"/>
              </a:ext>
            </a:extLst>
          </p:cNvPr>
          <p:cNvSpPr/>
          <p:nvPr/>
        </p:nvSpPr>
        <p:spPr>
          <a:xfrm>
            <a:off x="7275513" y="1660534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59763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3" grpId="2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Live View Threshold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3" y="1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4A82512D-CB81-48A2-879F-7A253C6AA0D8}"/>
              </a:ext>
            </a:extLst>
          </p:cNvPr>
          <p:cNvSpPr/>
          <p:nvPr/>
        </p:nvSpPr>
        <p:spPr>
          <a:xfrm>
            <a:off x="6558595" y="1642269"/>
            <a:ext cx="73374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05444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C04524-99A7-4B9A-B1B9-B540CBE11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11 Marker</a:t>
            </a:r>
          </a:p>
        </p:txBody>
      </p:sp>
      <p:sp>
        <p:nvSpPr>
          <p:cNvPr id="17411" name="Foliennummernplatzhalter 4">
            <a:extLst>
              <a:ext uri="{FF2B5EF4-FFF2-40B4-BE49-F238E27FC236}">
                <a16:creationId xmlns:a16="http://schemas.microsoft.com/office/drawing/2014/main" id="{FE895033-53BF-497F-830D-0EF2697D70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E792CD2-8236-445B-9FA8-8698F6E243B8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412" name="Rectangle 10">
            <a:extLst>
              <a:ext uri="{FF2B5EF4-FFF2-40B4-BE49-F238E27FC236}">
                <a16:creationId xmlns:a16="http://schemas.microsoft.com/office/drawing/2014/main" id="{F39BA5BD-6900-4B97-AF87-58046439A2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7413" name="Grafik 3">
            <a:extLst>
              <a:ext uri="{FF2B5EF4-FFF2-40B4-BE49-F238E27FC236}">
                <a16:creationId xmlns:a16="http://schemas.microsoft.com/office/drawing/2014/main" id="{800240D0-013D-4DEE-A04B-7583C91C7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19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>
            <a:hlinkClick r:id="rId4" action="ppaction://hlinksldjump"/>
            <a:extLst>
              <a:ext uri="{FF2B5EF4-FFF2-40B4-BE49-F238E27FC236}">
                <a16:creationId xmlns:a16="http://schemas.microsoft.com/office/drawing/2014/main" id="{E39F7F52-9DA8-4A21-8188-12F5373000E1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5" action="ppaction://hlinksldjump"/>
            <a:extLst>
              <a:ext uri="{FF2B5EF4-FFF2-40B4-BE49-F238E27FC236}">
                <a16:creationId xmlns:a16="http://schemas.microsoft.com/office/drawing/2014/main" id="{4019E6F3-1082-4629-A1E4-982DDE8650CB}"/>
              </a:ext>
            </a:extLst>
          </p:cNvPr>
          <p:cNvSpPr/>
          <p:nvPr/>
        </p:nvSpPr>
        <p:spPr>
          <a:xfrm>
            <a:off x="4968875" y="3332163"/>
            <a:ext cx="4676775" cy="236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C3CD030F-84BB-4456-B92D-8A0574EF225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B5ACF38C-1DD5-4851-BD52-6C69FEB0E73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6ADF4AD0-63FA-4D13-85B5-5878A870F0D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AA771001-663E-427E-ADDF-268D606B4B8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268271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Ergebnisvorstellung</a:t>
            </a:r>
            <a:r>
              <a:rPr lang="de-DE" altLang="de-DE" sz="1800" dirty="0"/>
              <a:t> 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Ausblick und Zusammenfassung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5251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EB974F5-755F-45F5-BCF6-41B74D72E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13 Marker</a:t>
            </a:r>
          </a:p>
        </p:txBody>
      </p:sp>
      <p:sp>
        <p:nvSpPr>
          <p:cNvPr id="19459" name="Foliennummernplatzhalter 4">
            <a:extLst>
              <a:ext uri="{FF2B5EF4-FFF2-40B4-BE49-F238E27FC236}">
                <a16:creationId xmlns:a16="http://schemas.microsoft.com/office/drawing/2014/main" id="{151EF636-F61D-4B58-81F7-176260703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63F0D41-42DA-41E2-926C-08210E089D5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9460" name="Rectangle 10">
            <a:extLst>
              <a:ext uri="{FF2B5EF4-FFF2-40B4-BE49-F238E27FC236}">
                <a16:creationId xmlns:a16="http://schemas.microsoft.com/office/drawing/2014/main" id="{A6B4A3FE-B7F1-4110-92DE-F83054E0BE7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461" name="Grafik 2">
            <a:extLst>
              <a:ext uri="{FF2B5EF4-FFF2-40B4-BE49-F238E27FC236}">
                <a16:creationId xmlns:a16="http://schemas.microsoft.com/office/drawing/2014/main" id="{78E6FC78-66EC-4057-8412-CA9EEA03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52411773-B130-46BE-AF62-8C234E5EA5F3}"/>
              </a:ext>
            </a:extLst>
          </p:cNvPr>
          <p:cNvSpPr/>
          <p:nvPr/>
        </p:nvSpPr>
        <p:spPr>
          <a:xfrm>
            <a:off x="5756275" y="618490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60701F1A-5677-441C-BC92-936FC4B105F1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0B66C834-048C-4536-82EE-CCD4E125B2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6BD2D081-875A-46F9-B841-D9096A6EAD3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B6FFD1D9-49C0-49E5-AC3A-D46E07D30AAE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567451"/>
      </p:ext>
    </p:extLst>
  </p:cSld>
  <p:clrMapOvr>
    <a:masterClrMapping/>
  </p:clrMapOvr>
  <p:transition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9519973-AAB8-405B-A5B2-5BF7BB315B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</a:t>
            </a:r>
          </a:p>
        </p:txBody>
      </p:sp>
      <p:sp>
        <p:nvSpPr>
          <p:cNvPr id="21507" name="Foliennummernplatzhalter 4">
            <a:extLst>
              <a:ext uri="{FF2B5EF4-FFF2-40B4-BE49-F238E27FC236}">
                <a16:creationId xmlns:a16="http://schemas.microsoft.com/office/drawing/2014/main" id="{95B29909-569B-457F-BEC8-ABACC03D7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63D9FD4A-DAF9-4B40-BD1D-96EAE19FAC6C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1508" name="Rectangle 10">
            <a:extLst>
              <a:ext uri="{FF2B5EF4-FFF2-40B4-BE49-F238E27FC236}">
                <a16:creationId xmlns:a16="http://schemas.microsoft.com/office/drawing/2014/main" id="{D982E879-3EF0-44FD-867B-E67BD6021E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1509" name="Grafik 3">
            <a:extLst>
              <a:ext uri="{FF2B5EF4-FFF2-40B4-BE49-F238E27FC236}">
                <a16:creationId xmlns:a16="http://schemas.microsoft.com/office/drawing/2014/main" id="{2CF62358-9732-47A7-AF72-F02DA53E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95707D53-32E8-4850-AF04-E066DE73A450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4355D4AE-BC00-4AE2-AD13-097A7707B77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89AE4F2B-3393-4212-9744-114F114DACE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0BBDAE7D-C298-4AD9-8DC3-349B3F934ABA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620B153F-5A5B-40F6-B1DF-A67A911FD2B0}"/>
              </a:ext>
            </a:extLst>
          </p:cNvPr>
          <p:cNvSpPr/>
          <p:nvPr/>
        </p:nvSpPr>
        <p:spPr>
          <a:xfrm>
            <a:off x="6791325" y="885825"/>
            <a:ext cx="2854325" cy="268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6442248C-C93F-409F-A0B9-CF535A22D0AD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24755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0B354EF-2613-4B63-9F75-524A101C6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 – Geändert</a:t>
            </a:r>
          </a:p>
        </p:txBody>
      </p:sp>
      <p:sp>
        <p:nvSpPr>
          <p:cNvPr id="23555" name="Foliennummernplatzhalter 4">
            <a:extLst>
              <a:ext uri="{FF2B5EF4-FFF2-40B4-BE49-F238E27FC236}">
                <a16:creationId xmlns:a16="http://schemas.microsoft.com/office/drawing/2014/main" id="{0C23488B-49A1-4536-B189-EAD3E82EC2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9CB6699-1836-4110-8CD7-741AAC0F1D3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3556" name="Rectangle 10">
            <a:extLst>
              <a:ext uri="{FF2B5EF4-FFF2-40B4-BE49-F238E27FC236}">
                <a16:creationId xmlns:a16="http://schemas.microsoft.com/office/drawing/2014/main" id="{6B9FC5DB-C409-421C-9BF7-736E0F7B842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3557" name="Grafik 1">
            <a:extLst>
              <a:ext uri="{FF2B5EF4-FFF2-40B4-BE49-F238E27FC236}">
                <a16:creationId xmlns:a16="http://schemas.microsoft.com/office/drawing/2014/main" id="{207E3D2E-D8A3-4138-9469-4B96834E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E8DD39F-CBB7-4B01-B933-4306DA89DE1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5DB71957-0056-451D-B6CC-86B0576C44CD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764CB84F-EAE9-405B-BA99-E23E2890E4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ED62CBC1-8B4D-4BA7-9861-1ED77C614714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8C2FF57B-B1EF-4A3D-9918-CFC267904BF7}"/>
              </a:ext>
            </a:extLst>
          </p:cNvPr>
          <p:cNvSpPr/>
          <p:nvPr/>
        </p:nvSpPr>
        <p:spPr>
          <a:xfrm>
            <a:off x="244475" y="333374"/>
            <a:ext cx="6350000" cy="6191251"/>
          </a:xfrm>
          <a:prstGeom prst="ellipse">
            <a:avLst/>
          </a:prstGeom>
          <a:blipFill dpi="0" rotWithShape="1">
            <a:blip r:embed="rId8"/>
            <a:srcRect/>
            <a:tile tx="-279400" ty="-336550" sx="95000" sy="95000" flip="none" algn="tl"/>
          </a:blipFill>
          <a:ln>
            <a:solidFill>
              <a:srgbClr val="FFC000"/>
            </a:solidFill>
          </a:ln>
          <a:effectLst>
            <a:innerShdw blurRad="127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Sprechblase: rechteckig mit abgerundeten Ecken 11">
            <a:extLst>
              <a:ext uri="{FF2B5EF4-FFF2-40B4-BE49-F238E27FC236}">
                <a16:creationId xmlns:a16="http://schemas.microsoft.com/office/drawing/2014/main" id="{B65B971A-CAA2-4115-8D4D-26C1FEC278FF}"/>
              </a:ext>
            </a:extLst>
          </p:cNvPr>
          <p:cNvSpPr/>
          <p:nvPr/>
        </p:nvSpPr>
        <p:spPr>
          <a:xfrm>
            <a:off x="3848099" y="3429000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können während der Laufzeit hinzugefügt und geändert werden</a:t>
            </a: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D76560F3-31E0-49FC-BCCE-ABD8A3597B18}"/>
              </a:ext>
            </a:extLst>
          </p:cNvPr>
          <p:cNvSpPr/>
          <p:nvPr/>
        </p:nvSpPr>
        <p:spPr>
          <a:xfrm>
            <a:off x="9423918" y="0"/>
            <a:ext cx="418582" cy="20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1742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2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07F8A-E6DA-437D-BC26-8BBF0DBF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Ergebnisvorstellung – </a:t>
            </a:r>
            <a:r>
              <a:rPr lang="de-DE" dirty="0" err="1"/>
              <a:t>Augmented</a:t>
            </a:r>
            <a:r>
              <a:rPr lang="de-DE" dirty="0"/>
              <a:t> Reality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830A119-2DAB-4513-B75C-2FDB4D28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3866" y="1052513"/>
            <a:ext cx="5742134" cy="496411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21316F-EF33-44A0-B6EC-CEC62E21E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EDCA7C-0E84-4E10-9F85-3EBF2AAD95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43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B01F24A-4B63-41A4-B2B6-2EDBD22E844E}"/>
              </a:ext>
            </a:extLst>
          </p:cNvPr>
          <p:cNvSpPr txBox="1"/>
          <p:nvPr/>
        </p:nvSpPr>
        <p:spPr>
          <a:xfrm>
            <a:off x="1" y="1052512"/>
            <a:ext cx="4163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Projektion von Bildern und Videos ist zuverlässig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Skalierung der Projektionen ist möglich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Stabile Projektion von mehreren Medien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Einfache Bedieneroberfläche, fast 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FullScreen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70251316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52ED6-20A0-4AFD-BD19-B52AB610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Ergebnisvorstellung – </a:t>
            </a:r>
            <a:r>
              <a:rPr lang="de-DE" dirty="0" err="1"/>
              <a:t>Augmented</a:t>
            </a:r>
            <a:r>
              <a:rPr lang="de-DE" dirty="0"/>
              <a:t> Reality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3AC8E88-9BDD-4AF7-8713-D2DA951D2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75" y="2218157"/>
            <a:ext cx="9344025" cy="3074149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E9E3DD-B719-43F9-980B-2F3B710258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E52CE2-6C3A-4164-9937-901A35B70E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44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55083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6FFD6-8EC0-4B1C-A110-F4C94690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Ergebnisvorstellung – </a:t>
            </a:r>
            <a:r>
              <a:rPr lang="de-DE" dirty="0" err="1"/>
              <a:t>Augmented</a:t>
            </a:r>
            <a:r>
              <a:rPr lang="de-DE" dirty="0"/>
              <a:t> Reality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974C31F-ED7E-4C75-A7C4-F4F01E9F5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25" y="1645444"/>
            <a:ext cx="6867525" cy="421957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E468E3-BD93-44F8-A7F8-D13125E58D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BBB3A0-1651-4E12-85CC-557DA2306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45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283929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Ausblick und Zusammenfassung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51339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Alte Methode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68" name="Ellipse 7167">
            <a:extLst>
              <a:ext uri="{FF2B5EF4-FFF2-40B4-BE49-F238E27FC236}">
                <a16:creationId xmlns:a16="http://schemas.microsoft.com/office/drawing/2014/main" id="{1556F570-9EDC-4666-8A03-5AEB485AF1E7}"/>
              </a:ext>
            </a:extLst>
          </p:cNvPr>
          <p:cNvSpPr/>
          <p:nvPr/>
        </p:nvSpPr>
        <p:spPr>
          <a:xfrm>
            <a:off x="3458773" y="3632036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2C7657D-EA9D-4A84-BC1C-02885AFC517B}"/>
              </a:ext>
            </a:extLst>
          </p:cNvPr>
          <p:cNvSpPr/>
          <p:nvPr/>
        </p:nvSpPr>
        <p:spPr>
          <a:xfrm>
            <a:off x="3473561" y="177277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E8366409-1ADA-4091-AD55-932FFFF3AB7B}"/>
              </a:ext>
            </a:extLst>
          </p:cNvPr>
          <p:cNvSpPr/>
          <p:nvPr/>
        </p:nvSpPr>
        <p:spPr>
          <a:xfrm>
            <a:off x="607737" y="1423831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A7C47693-8D8D-45B7-B87D-73CBF89DA123}"/>
              </a:ext>
            </a:extLst>
          </p:cNvPr>
          <p:cNvSpPr/>
          <p:nvPr/>
        </p:nvSpPr>
        <p:spPr>
          <a:xfrm>
            <a:off x="567580" y="352571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2033C0FC-9BE3-4B55-B4AD-7CEB47EAC2FF}"/>
              </a:ext>
            </a:extLst>
          </p:cNvPr>
          <p:cNvSpPr/>
          <p:nvPr/>
        </p:nvSpPr>
        <p:spPr>
          <a:xfrm>
            <a:off x="538928" y="5637334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9AA2BDD5-1AB6-4C0D-A484-C0EDDAB20ED1}"/>
              </a:ext>
            </a:extLst>
          </p:cNvPr>
          <p:cNvSpPr/>
          <p:nvPr/>
        </p:nvSpPr>
        <p:spPr>
          <a:xfrm>
            <a:off x="3440662" y="5706718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33EA50B3-3C0B-4595-9F0C-E8D0E018D9C7}"/>
              </a:ext>
            </a:extLst>
          </p:cNvPr>
          <p:cNvSpPr/>
          <p:nvPr/>
        </p:nvSpPr>
        <p:spPr>
          <a:xfrm>
            <a:off x="6293091" y="148383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333013CC-FA5F-44C5-A77C-D4DE6EE0B697}"/>
              </a:ext>
            </a:extLst>
          </p:cNvPr>
          <p:cNvSpPr/>
          <p:nvPr/>
        </p:nvSpPr>
        <p:spPr>
          <a:xfrm>
            <a:off x="6315591" y="3533947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5E183B59-1D60-4081-AA2B-5CCC8A840D97}"/>
              </a:ext>
            </a:extLst>
          </p:cNvPr>
          <p:cNvSpPr/>
          <p:nvPr/>
        </p:nvSpPr>
        <p:spPr>
          <a:xfrm>
            <a:off x="6293091" y="5637334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758A489D-EAC8-4E85-B9B0-1754FB1CC7A6}"/>
              </a:ext>
            </a:extLst>
          </p:cNvPr>
          <p:cNvSpPr/>
          <p:nvPr/>
        </p:nvSpPr>
        <p:spPr>
          <a:xfrm>
            <a:off x="9134871" y="5663547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398D2286-9C0E-4830-9B30-E86096B34167}"/>
              </a:ext>
            </a:extLst>
          </p:cNvPr>
          <p:cNvSpPr/>
          <p:nvPr/>
        </p:nvSpPr>
        <p:spPr>
          <a:xfrm>
            <a:off x="9184948" y="3601355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E3E6F5A1-81E6-4E95-8700-E575FCE71136}"/>
              </a:ext>
            </a:extLst>
          </p:cNvPr>
          <p:cNvSpPr/>
          <p:nvPr/>
        </p:nvSpPr>
        <p:spPr>
          <a:xfrm>
            <a:off x="9161232" y="1551226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FC1E372F-1F91-4A79-89B7-49AF07650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509A88A-5412-4190-B45A-D11AFB3373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FDE4C37-12FB-4664-8010-3BA41F698D82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DF6BF728-3401-4E9D-AA32-2F793D664C06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71" y="1423188"/>
            <a:ext cx="3118896" cy="2339172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4CEC1144-889D-4ED3-B7EF-57829C4B1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CE985E6-F464-4B2E-918A-760CC4568A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CA8644DE-9821-4CD6-9D86-15890B1924CA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95F12FBC-83E0-401B-A588-4156B9FA01F0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6225355" y="1425162"/>
            <a:ext cx="3118896" cy="2339172"/>
            <a:chOff x="540569" y="1424763"/>
            <a:chExt cx="3118896" cy="2339172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419D642-A946-4067-A34C-992D626B1F4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3C31B2DE-CA25-40D0-B8A2-7C659325AA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D7A29B3C-A93B-4596-A162-952B15046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ED9A8292-C451-45BE-AECE-EE7E582A17B5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13DBAF75-C2E5-44FF-A333-DDB145AD57FE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E86248DC-360A-4A4F-A97B-09B745E6B7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903831CD-F84D-44BD-AB96-85E0B7196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3571A84D-B020-42F6-9122-A7C53CAA5147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097E6FA-CD31-4951-98F2-74EE6B92EC90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CF315BF9-CD05-450F-B5B6-B82AC0C5C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F2D9F32F-9BA3-4403-8C12-8D22D1160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F8BC76E5-86C1-4D61-AD69-E2B30681C488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AE73A696-27C9-451A-A477-C17A140F873F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sp>
        <p:nvSpPr>
          <p:cNvPr id="7169" name="Sprechblase: rechteckig mit abgerundeten Ecken 7168">
            <a:extLst>
              <a:ext uri="{FF2B5EF4-FFF2-40B4-BE49-F238E27FC236}">
                <a16:creationId xmlns:a16="http://schemas.microsoft.com/office/drawing/2014/main" id="{96CCBB9F-C8DD-4D79-98FE-ACD4C7FD5C00}"/>
              </a:ext>
            </a:extLst>
          </p:cNvPr>
          <p:cNvSpPr/>
          <p:nvPr/>
        </p:nvSpPr>
        <p:spPr>
          <a:xfrm>
            <a:off x="1499116" y="1929501"/>
            <a:ext cx="2180011" cy="1734747"/>
          </a:xfrm>
          <a:prstGeom prst="wedgeRoundRectCallout">
            <a:avLst>
              <a:gd name="adj1" fmla="val -46365"/>
              <a:gd name="adj2" fmla="val -6681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Jede Kamera besitzt zwei Koordinatensysteme: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Kamerakoordinaten (schwarz)</a:t>
            </a:r>
          </a:p>
          <a:p>
            <a:pPr algn="ctr"/>
            <a:r>
              <a:rPr lang="de-DE" sz="1400" dirty="0">
                <a:solidFill>
                  <a:srgbClr val="C00000"/>
                </a:solidFill>
              </a:rPr>
              <a:t>Weltkoordinaten</a:t>
            </a:r>
          </a:p>
          <a:p>
            <a:pPr algn="ctr"/>
            <a:r>
              <a:rPr lang="de-DE" sz="1400" dirty="0">
                <a:solidFill>
                  <a:srgbClr val="C00000"/>
                </a:solidFill>
              </a:rPr>
              <a:t>(rot)</a:t>
            </a:r>
          </a:p>
        </p:txBody>
      </p:sp>
      <p:sp>
        <p:nvSpPr>
          <p:cNvPr id="120" name="Sprechblase: rechteckig mit abgerundeten Ecken 119">
            <a:extLst>
              <a:ext uri="{FF2B5EF4-FFF2-40B4-BE49-F238E27FC236}">
                <a16:creationId xmlns:a16="http://schemas.microsoft.com/office/drawing/2014/main" id="{9AAA39B5-3048-4744-BBC2-F825F4F8DD07}"/>
              </a:ext>
            </a:extLst>
          </p:cNvPr>
          <p:cNvSpPr/>
          <p:nvPr/>
        </p:nvSpPr>
        <p:spPr>
          <a:xfrm>
            <a:off x="6996178" y="1999447"/>
            <a:ext cx="2326007" cy="1429553"/>
          </a:xfrm>
          <a:prstGeom prst="wedgeRoundRectCallout">
            <a:avLst>
              <a:gd name="adj1" fmla="val 42068"/>
              <a:gd name="adj2" fmla="val -69007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Zur Bestimmung jedes Weltkoordinatensystems müssen pro Kamera vier Punkte erfasst werden, dessen Weltposition exakt bekannt ist. </a:t>
            </a:r>
          </a:p>
        </p:txBody>
      </p:sp>
      <p:sp>
        <p:nvSpPr>
          <p:cNvPr id="121" name="Sprechblase: rechteckig mit abgerundeten Ecken 120">
            <a:extLst>
              <a:ext uri="{FF2B5EF4-FFF2-40B4-BE49-F238E27FC236}">
                <a16:creationId xmlns:a16="http://schemas.microsoft.com/office/drawing/2014/main" id="{C508951D-5F79-4E7E-9836-C3365F21D660}"/>
              </a:ext>
            </a:extLst>
          </p:cNvPr>
          <p:cNvSpPr/>
          <p:nvPr/>
        </p:nvSpPr>
        <p:spPr>
          <a:xfrm>
            <a:off x="3589705" y="4390494"/>
            <a:ext cx="2326007" cy="1429553"/>
          </a:xfrm>
          <a:prstGeom prst="wedgeRoundRectCallout">
            <a:avLst>
              <a:gd name="adj1" fmla="val 10373"/>
              <a:gd name="adj2" fmla="val -59812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 Position eines </a:t>
            </a:r>
            <a:r>
              <a:rPr lang="de-DE" sz="1400" dirty="0" err="1">
                <a:solidFill>
                  <a:schemeClr val="tx1"/>
                </a:solidFill>
              </a:rPr>
              <a:t>Robotinos</a:t>
            </a:r>
            <a:r>
              <a:rPr lang="de-DE" sz="1400" dirty="0">
                <a:solidFill>
                  <a:schemeClr val="tx1"/>
                </a:solidFill>
              </a:rPr>
              <a:t> wird für die </a:t>
            </a:r>
            <a:r>
              <a:rPr lang="de-DE" sz="1400" dirty="0">
                <a:solidFill>
                  <a:srgbClr val="C00000"/>
                </a:solidFill>
              </a:rPr>
              <a:t>„Welt“ </a:t>
            </a:r>
            <a:r>
              <a:rPr lang="de-DE" sz="1400" dirty="0">
                <a:solidFill>
                  <a:schemeClr val="tx1"/>
                </a:solidFill>
              </a:rPr>
              <a:t>der jeweiligen Kamera bestimmt. Ein Abgleich kann nicht stattfinden.</a:t>
            </a:r>
            <a:endParaRPr lang="de-DE" sz="1400" dirty="0">
              <a:solidFill>
                <a:srgbClr val="C00000"/>
              </a:solidFill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8912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 animBg="1"/>
      <p:bldP spid="120" grpId="0" animBg="1"/>
      <p:bldP spid="1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1024212" y="1379775"/>
            <a:ext cx="8303602" cy="4268397"/>
            <a:chOff x="-4644137" y="1424763"/>
            <a:chExt cx="8303602" cy="4268397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rot="21540000" flipH="1">
              <a:off x="3499957" y="1589997"/>
              <a:ext cx="71622" cy="410316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rot="21540000" flipH="1" flipV="1">
              <a:off x="-4644137" y="1524555"/>
              <a:ext cx="8185180" cy="14287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735846" y="1485993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34260" y="2999126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86" y="1423209"/>
            <a:ext cx="3117600" cy="2340000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169" name="Sprechblase: rechteckig mit abgerundeten Ecken 7168">
            <a:extLst>
              <a:ext uri="{FF2B5EF4-FFF2-40B4-BE49-F238E27FC236}">
                <a16:creationId xmlns:a16="http://schemas.microsoft.com/office/drawing/2014/main" id="{96CCBB9F-C8DD-4D79-98FE-ACD4C7FD5C00}"/>
              </a:ext>
            </a:extLst>
          </p:cNvPr>
          <p:cNvSpPr/>
          <p:nvPr/>
        </p:nvSpPr>
        <p:spPr>
          <a:xfrm>
            <a:off x="869944" y="1824691"/>
            <a:ext cx="2280435" cy="1022212"/>
          </a:xfrm>
          <a:prstGeom prst="wedgeRoundRectCallout">
            <a:avLst>
              <a:gd name="adj1" fmla="val -53114"/>
              <a:gd name="adj2" fmla="val -76553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Jede Kamera besitzt nur noch das System der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Kamerakoordinaten (schwarz) …</a:t>
            </a:r>
          </a:p>
        </p:txBody>
      </p:sp>
      <p:sp>
        <p:nvSpPr>
          <p:cNvPr id="120" name="Sprechblase: rechteckig mit abgerundeten Ecken 119">
            <a:extLst>
              <a:ext uri="{FF2B5EF4-FFF2-40B4-BE49-F238E27FC236}">
                <a16:creationId xmlns:a16="http://schemas.microsoft.com/office/drawing/2014/main" id="{9AAA39B5-3048-4744-BBC2-F825F4F8DD07}"/>
              </a:ext>
            </a:extLst>
          </p:cNvPr>
          <p:cNvSpPr/>
          <p:nvPr/>
        </p:nvSpPr>
        <p:spPr>
          <a:xfrm>
            <a:off x="6511231" y="2035255"/>
            <a:ext cx="2326007" cy="1429553"/>
          </a:xfrm>
          <a:prstGeom prst="wedgeRoundRectCallout">
            <a:avLst>
              <a:gd name="adj1" fmla="val 42068"/>
              <a:gd name="adj2" fmla="val -69007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… außer eine ausgewählte Kamera. Hier wird der Ursprung des globalen Weltkoordinatensystems gelegt.</a:t>
            </a:r>
          </a:p>
        </p:txBody>
      </p:sp>
      <p:sp>
        <p:nvSpPr>
          <p:cNvPr id="121" name="Sprechblase: rechteckig mit abgerundeten Ecken 120">
            <a:extLst>
              <a:ext uri="{FF2B5EF4-FFF2-40B4-BE49-F238E27FC236}">
                <a16:creationId xmlns:a16="http://schemas.microsoft.com/office/drawing/2014/main" id="{C508951D-5F79-4E7E-9836-C3365F21D660}"/>
              </a:ext>
            </a:extLst>
          </p:cNvPr>
          <p:cNvSpPr/>
          <p:nvPr/>
        </p:nvSpPr>
        <p:spPr>
          <a:xfrm>
            <a:off x="4331043" y="2019408"/>
            <a:ext cx="1802270" cy="697230"/>
          </a:xfrm>
          <a:prstGeom prst="wedgeRoundRectCallout">
            <a:avLst>
              <a:gd name="adj1" fmla="val 50521"/>
              <a:gd name="adj2" fmla="val -679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Translation kann eindeutig bestimmt werden</a:t>
            </a:r>
            <a:endParaRPr lang="de-DE" sz="1400" dirty="0">
              <a:solidFill>
                <a:srgbClr val="C00000"/>
              </a:solidFill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82FFB892-C434-4338-869D-3F8F8CFD005E}"/>
              </a:ext>
            </a:extLst>
          </p:cNvPr>
          <p:cNvSpPr/>
          <p:nvPr/>
        </p:nvSpPr>
        <p:spPr>
          <a:xfrm>
            <a:off x="6258115" y="1796417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FC2BB1A-9EF2-41DE-AB9B-83CBC789FD0D}"/>
              </a:ext>
            </a:extLst>
          </p:cNvPr>
          <p:cNvSpPr/>
          <p:nvPr/>
        </p:nvSpPr>
        <p:spPr>
          <a:xfrm>
            <a:off x="6270201" y="351663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C392520C-849D-452B-89E5-C22F0EC73A05}"/>
              </a:ext>
            </a:extLst>
          </p:cNvPr>
          <p:cNvSpPr/>
          <p:nvPr/>
        </p:nvSpPr>
        <p:spPr>
          <a:xfrm>
            <a:off x="9107787" y="3565434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D06898C-A331-48C5-B28A-5B969CE21EC2}"/>
              </a:ext>
            </a:extLst>
          </p:cNvPr>
          <p:cNvSpPr/>
          <p:nvPr/>
        </p:nvSpPr>
        <p:spPr>
          <a:xfrm>
            <a:off x="6251517" y="5538460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D4CA738B-1113-48AC-B5B4-3D006FED06E6}"/>
              </a:ext>
            </a:extLst>
          </p:cNvPr>
          <p:cNvSpPr/>
          <p:nvPr/>
        </p:nvSpPr>
        <p:spPr>
          <a:xfrm>
            <a:off x="3422314" y="3591352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8428B16E-10EE-4A2A-BF3A-3DD4D8F8E2DB}"/>
              </a:ext>
            </a:extLst>
          </p:cNvPr>
          <p:cNvSpPr/>
          <p:nvPr/>
        </p:nvSpPr>
        <p:spPr>
          <a:xfrm>
            <a:off x="3403630" y="561318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26F23113-914A-454A-88E3-ACB5965EE937}"/>
              </a:ext>
            </a:extLst>
          </p:cNvPr>
          <p:cNvSpPr/>
          <p:nvPr/>
        </p:nvSpPr>
        <p:spPr>
          <a:xfrm>
            <a:off x="3437246" y="1589043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" name="Sprechblase: rechteckig mit abgerundeten Ecken 103">
            <a:extLst>
              <a:ext uri="{FF2B5EF4-FFF2-40B4-BE49-F238E27FC236}">
                <a16:creationId xmlns:a16="http://schemas.microsoft.com/office/drawing/2014/main" id="{1402E4D1-1378-4270-ADB3-A1148E35B0CB}"/>
              </a:ext>
            </a:extLst>
          </p:cNvPr>
          <p:cNvSpPr/>
          <p:nvPr/>
        </p:nvSpPr>
        <p:spPr>
          <a:xfrm>
            <a:off x="4320954" y="2776072"/>
            <a:ext cx="1802270" cy="697230"/>
          </a:xfrm>
          <a:prstGeom prst="wedgeRoundRectCallout">
            <a:avLst>
              <a:gd name="adj1" fmla="val 56998"/>
              <a:gd name="adj2" fmla="val 72936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Rotation kann eindeutig bestimmt werden</a:t>
            </a:r>
            <a:endParaRPr lang="de-DE" sz="1400" dirty="0">
              <a:solidFill>
                <a:srgbClr val="C00000"/>
              </a:solidFill>
            </a:endParaRPr>
          </a:p>
        </p:txBody>
      </p:sp>
      <p:sp>
        <p:nvSpPr>
          <p:cNvPr id="105" name="Sprechblase: rechteckig mit abgerundeten Ecken 104">
            <a:extLst>
              <a:ext uri="{FF2B5EF4-FFF2-40B4-BE49-F238E27FC236}">
                <a16:creationId xmlns:a16="http://schemas.microsoft.com/office/drawing/2014/main" id="{92276B87-66A9-4BE2-BE49-8A55431C170D}"/>
              </a:ext>
            </a:extLst>
          </p:cNvPr>
          <p:cNvSpPr/>
          <p:nvPr/>
        </p:nvSpPr>
        <p:spPr>
          <a:xfrm>
            <a:off x="915166" y="4148385"/>
            <a:ext cx="2280435" cy="1022212"/>
          </a:xfrm>
          <a:prstGeom prst="wedgeRoundRectCallout">
            <a:avLst>
              <a:gd name="adj1" fmla="val 57794"/>
              <a:gd name="adj2" fmla="val -8511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 relativen Positionen der Kameras zueinander können nun bestimmt werden.</a:t>
            </a:r>
          </a:p>
        </p:txBody>
      </p:sp>
      <p:sp>
        <p:nvSpPr>
          <p:cNvPr id="106" name="Sprechblase: rechteckig mit abgerundeten Ecken 105">
            <a:extLst>
              <a:ext uri="{FF2B5EF4-FFF2-40B4-BE49-F238E27FC236}">
                <a16:creationId xmlns:a16="http://schemas.microsoft.com/office/drawing/2014/main" id="{5170D070-D155-4E05-92E9-816DD2FB3939}"/>
              </a:ext>
            </a:extLst>
          </p:cNvPr>
          <p:cNvSpPr/>
          <p:nvPr/>
        </p:nvSpPr>
        <p:spPr>
          <a:xfrm>
            <a:off x="3752549" y="4350186"/>
            <a:ext cx="1969109" cy="1028981"/>
          </a:xfrm>
          <a:prstGeom prst="wedgeRoundRectCallout">
            <a:avLst>
              <a:gd name="adj1" fmla="val -55247"/>
              <a:gd name="adj2" fmla="val -10415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Aber was bedeutet das für Kalibrierung und Positionsermittlung?</a:t>
            </a:r>
          </a:p>
        </p:txBody>
      </p:sp>
    </p:spTree>
    <p:extLst>
      <p:ext uri="{BB962C8B-B14F-4D97-AF65-F5344CB8AC3E}">
        <p14:creationId xmlns:p14="http://schemas.microsoft.com/office/powerpoint/2010/main" val="2438465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 animBg="1"/>
      <p:bldP spid="7169" grpId="1" animBg="1"/>
      <p:bldP spid="120" grpId="0" animBg="1"/>
      <p:bldP spid="120" grpId="1" animBg="1"/>
      <p:bldP spid="121" grpId="0" animBg="1"/>
      <p:bldP spid="121" grpId="1" animBg="1"/>
      <p:bldP spid="6" grpId="0" animBg="1"/>
      <p:bldP spid="96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4" grpId="1" animBg="1"/>
      <p:bldP spid="105" grpId="0" animBg="1"/>
      <p:bldP spid="10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1024212" y="1379775"/>
            <a:ext cx="8303602" cy="4268397"/>
            <a:chOff x="-4644137" y="1424763"/>
            <a:chExt cx="8303602" cy="4268397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rot="21540000" flipH="1">
              <a:off x="3499957" y="1589997"/>
              <a:ext cx="71622" cy="410316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rot="21540000" flipH="1" flipV="1">
              <a:off x="-4644137" y="1524555"/>
              <a:ext cx="8185180" cy="14287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735846" y="1485993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34260" y="2999126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86" y="1423209"/>
            <a:ext cx="3117600" cy="2340000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82FFB892-C434-4338-869D-3F8F8CFD005E}"/>
              </a:ext>
            </a:extLst>
          </p:cNvPr>
          <p:cNvSpPr/>
          <p:nvPr/>
        </p:nvSpPr>
        <p:spPr>
          <a:xfrm>
            <a:off x="6258115" y="1796417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FC2BB1A-9EF2-41DE-AB9B-83CBC789FD0D}"/>
              </a:ext>
            </a:extLst>
          </p:cNvPr>
          <p:cNvSpPr/>
          <p:nvPr/>
        </p:nvSpPr>
        <p:spPr>
          <a:xfrm>
            <a:off x="6270201" y="351663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C392520C-849D-452B-89E5-C22F0EC73A05}"/>
              </a:ext>
            </a:extLst>
          </p:cNvPr>
          <p:cNvSpPr/>
          <p:nvPr/>
        </p:nvSpPr>
        <p:spPr>
          <a:xfrm>
            <a:off x="9107787" y="3565434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D06898C-A331-48C5-B28A-5B969CE21EC2}"/>
              </a:ext>
            </a:extLst>
          </p:cNvPr>
          <p:cNvSpPr/>
          <p:nvPr/>
        </p:nvSpPr>
        <p:spPr>
          <a:xfrm>
            <a:off x="6251517" y="5538460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D4CA738B-1113-48AC-B5B4-3D006FED06E6}"/>
              </a:ext>
            </a:extLst>
          </p:cNvPr>
          <p:cNvSpPr/>
          <p:nvPr/>
        </p:nvSpPr>
        <p:spPr>
          <a:xfrm>
            <a:off x="3422314" y="3591352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8428B16E-10EE-4A2A-BF3A-3DD4D8F8E2DB}"/>
              </a:ext>
            </a:extLst>
          </p:cNvPr>
          <p:cNvSpPr/>
          <p:nvPr/>
        </p:nvSpPr>
        <p:spPr>
          <a:xfrm>
            <a:off x="3403630" y="561318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26F23113-914A-454A-88E3-ACB5965EE937}"/>
              </a:ext>
            </a:extLst>
          </p:cNvPr>
          <p:cNvSpPr/>
          <p:nvPr/>
        </p:nvSpPr>
        <p:spPr>
          <a:xfrm>
            <a:off x="3437246" y="1589043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2" name="Sprechblase: rechteckig mit abgerundeten Ecken 61">
            <a:extLst>
              <a:ext uri="{FF2B5EF4-FFF2-40B4-BE49-F238E27FC236}">
                <a16:creationId xmlns:a16="http://schemas.microsoft.com/office/drawing/2014/main" id="{10F68AF8-A3C4-4848-9E01-126D8524B5C0}"/>
              </a:ext>
            </a:extLst>
          </p:cNvPr>
          <p:cNvSpPr/>
          <p:nvPr/>
        </p:nvSpPr>
        <p:spPr>
          <a:xfrm>
            <a:off x="3947024" y="2100410"/>
            <a:ext cx="2022827" cy="740742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1. Die exakte Position der Marker muss nicht bekannt sein</a:t>
            </a:r>
          </a:p>
        </p:txBody>
      </p:sp>
      <p:sp>
        <p:nvSpPr>
          <p:cNvPr id="69" name="Sprechblase: rechteckig mit abgerundeten Ecken 68">
            <a:extLst>
              <a:ext uri="{FF2B5EF4-FFF2-40B4-BE49-F238E27FC236}">
                <a16:creationId xmlns:a16="http://schemas.microsoft.com/office/drawing/2014/main" id="{CEF091D4-660D-41BA-9408-A0E05B143754}"/>
              </a:ext>
            </a:extLst>
          </p:cNvPr>
          <p:cNvSpPr/>
          <p:nvPr/>
        </p:nvSpPr>
        <p:spPr>
          <a:xfrm>
            <a:off x="1566154" y="4331236"/>
            <a:ext cx="3481408" cy="829080"/>
          </a:xfrm>
          <a:prstGeom prst="wedgeRoundRectCallout">
            <a:avLst>
              <a:gd name="adj1" fmla="val 38749"/>
              <a:gd name="adj2" fmla="val -84923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2. Die Positionsbestimmung erfolgt über das Zurückrechnen von einem in das nächste Kamerakoordinatensystem…</a:t>
            </a:r>
          </a:p>
        </p:txBody>
      </p:sp>
      <p:sp>
        <p:nvSpPr>
          <p:cNvPr id="74" name="Sprechblase: rechteckig mit abgerundeten Ecken 73">
            <a:extLst>
              <a:ext uri="{FF2B5EF4-FFF2-40B4-BE49-F238E27FC236}">
                <a16:creationId xmlns:a16="http://schemas.microsoft.com/office/drawing/2014/main" id="{98F8C1F3-F315-41AE-903B-B9EF83794F8B}"/>
              </a:ext>
            </a:extLst>
          </p:cNvPr>
          <p:cNvSpPr/>
          <p:nvPr/>
        </p:nvSpPr>
        <p:spPr>
          <a:xfrm>
            <a:off x="5025882" y="4343798"/>
            <a:ext cx="3481408" cy="1356738"/>
          </a:xfrm>
          <a:prstGeom prst="wedgeRoundRectCallout">
            <a:avLst>
              <a:gd name="adj1" fmla="val -3309"/>
              <a:gd name="adj2" fmla="val -10558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3. In der Laufzeit können Schlüsse darüber gezogen werden, wie gut die aktuelle Positionsermittlung ist, indem verschiedene Pfade ins Ursprungssystem genommen werden. (Varianz / Güte)</a:t>
            </a:r>
          </a:p>
        </p:txBody>
      </p:sp>
      <p:sp>
        <p:nvSpPr>
          <p:cNvPr id="75" name="Sprechblase: rechteckig mit abgerundeten Ecken 74">
            <a:extLst>
              <a:ext uri="{FF2B5EF4-FFF2-40B4-BE49-F238E27FC236}">
                <a16:creationId xmlns:a16="http://schemas.microsoft.com/office/drawing/2014/main" id="{F6FD6E93-9EB9-4391-AFD8-BFEE3FDBDA4F}"/>
              </a:ext>
            </a:extLst>
          </p:cNvPr>
          <p:cNvSpPr/>
          <p:nvPr/>
        </p:nvSpPr>
        <p:spPr>
          <a:xfrm>
            <a:off x="1938776" y="2656715"/>
            <a:ext cx="3481408" cy="1356738"/>
          </a:xfrm>
          <a:prstGeom prst="wedgeRoundRectCallout">
            <a:avLst>
              <a:gd name="adj1" fmla="val -3309"/>
              <a:gd name="adj2" fmla="val -10558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4. Zur Bestimmung der relativen Kamerapositionen werden </a:t>
            </a:r>
            <a:r>
              <a:rPr lang="de-DE" sz="1400" dirty="0" err="1">
                <a:solidFill>
                  <a:schemeClr val="tx1"/>
                </a:solidFill>
              </a:rPr>
              <a:t>ArUcomarker</a:t>
            </a:r>
            <a:r>
              <a:rPr lang="de-DE" sz="1400" dirty="0">
                <a:solidFill>
                  <a:schemeClr val="tx1"/>
                </a:solidFill>
              </a:rPr>
              <a:t> verwendet, dessen Position in Weltkoordinaten nicht bekannt sein muss…</a:t>
            </a:r>
          </a:p>
        </p:txBody>
      </p:sp>
      <p:sp>
        <p:nvSpPr>
          <p:cNvPr id="83" name="Sprechblase: rechteckig mit abgerundeten Ecken 82">
            <a:extLst>
              <a:ext uri="{FF2B5EF4-FFF2-40B4-BE49-F238E27FC236}">
                <a16:creationId xmlns:a16="http://schemas.microsoft.com/office/drawing/2014/main" id="{2CD61DC8-C52D-4BFA-BACA-1BE33EDB13A6}"/>
              </a:ext>
            </a:extLst>
          </p:cNvPr>
          <p:cNvSpPr/>
          <p:nvPr/>
        </p:nvSpPr>
        <p:spPr>
          <a:xfrm>
            <a:off x="4687505" y="4289151"/>
            <a:ext cx="3481408" cy="883727"/>
          </a:xfrm>
          <a:prstGeom prst="wedgeRoundRectCallout">
            <a:avLst>
              <a:gd name="adj1" fmla="val -46060"/>
              <a:gd name="adj2" fmla="val -6472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… also warum nicht die fahrenden </a:t>
            </a:r>
            <a:r>
              <a:rPr lang="de-DE" sz="1400" dirty="0" err="1">
                <a:solidFill>
                  <a:schemeClr val="tx1"/>
                </a:solidFill>
              </a:rPr>
              <a:t>Robotinos</a:t>
            </a:r>
            <a:r>
              <a:rPr lang="de-DE" sz="1400" dirty="0">
                <a:solidFill>
                  <a:schemeClr val="tx1"/>
                </a:solidFill>
              </a:rPr>
              <a:t> verwenden, um die relativen Kamerapositionen zu bestimmen? …</a:t>
            </a:r>
          </a:p>
        </p:txBody>
      </p:sp>
      <p:sp>
        <p:nvSpPr>
          <p:cNvPr id="84" name="Sprechblase: rechteckig mit abgerundeten Ecken 83">
            <a:extLst>
              <a:ext uri="{FF2B5EF4-FFF2-40B4-BE49-F238E27FC236}">
                <a16:creationId xmlns:a16="http://schemas.microsoft.com/office/drawing/2014/main" id="{0D13B831-320B-4838-BB7B-73402558727A}"/>
              </a:ext>
            </a:extLst>
          </p:cNvPr>
          <p:cNvSpPr/>
          <p:nvPr/>
        </p:nvSpPr>
        <p:spPr>
          <a:xfrm>
            <a:off x="1088020" y="4411731"/>
            <a:ext cx="3481408" cy="883727"/>
          </a:xfrm>
          <a:prstGeom prst="wedgeRoundRectCallout">
            <a:avLst>
              <a:gd name="adj1" fmla="val 53133"/>
              <a:gd name="adj2" fmla="val -82332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… oder um während der Fahrt im vollen Produktionsbetrieb die Kameras stätig nach zu kalibrieren?</a:t>
            </a:r>
          </a:p>
        </p:txBody>
      </p:sp>
      <p:sp>
        <p:nvSpPr>
          <p:cNvPr id="73" name="Sprechblase: rechteckig mit abgerundeten Ecken 72">
            <a:extLst>
              <a:ext uri="{FF2B5EF4-FFF2-40B4-BE49-F238E27FC236}">
                <a16:creationId xmlns:a16="http://schemas.microsoft.com/office/drawing/2014/main" id="{9A650C98-E19A-4039-8BA7-F27618CA0C64}"/>
              </a:ext>
            </a:extLst>
          </p:cNvPr>
          <p:cNvSpPr/>
          <p:nvPr/>
        </p:nvSpPr>
        <p:spPr>
          <a:xfrm>
            <a:off x="5182320" y="2187754"/>
            <a:ext cx="3481408" cy="1151897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… bis der Ursprung erreicht wird. Von hier kann anschließend in das Weltkoordinatensystem umgerechnet werden, da hier die Umrechnung von Kamera zu Welt bekannt ist.</a:t>
            </a:r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5DD3292B-10AC-46F6-95B1-692528B582B6}"/>
              </a:ext>
            </a:extLst>
          </p:cNvPr>
          <p:cNvSpPr/>
          <p:nvPr/>
        </p:nvSpPr>
        <p:spPr>
          <a:xfrm>
            <a:off x="3318959" y="1819815"/>
            <a:ext cx="3247607" cy="2992834"/>
          </a:xfrm>
          <a:prstGeom prst="smileyFace">
            <a:avLst/>
          </a:prstGeom>
          <a:solidFill>
            <a:srgbClr val="FFC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813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9" grpId="0" animBg="1"/>
      <p:bldP spid="69" grpId="1" animBg="1"/>
      <p:bldP spid="74" grpId="0" animBg="1"/>
      <p:bldP spid="74" grpId="1" animBg="1"/>
      <p:bldP spid="75" grpId="0" animBg="1"/>
      <p:bldP spid="83" grpId="0" animBg="1"/>
      <p:bldP spid="84" grpId="0" animBg="1"/>
      <p:bldP spid="73" grpId="0" animBg="1"/>
      <p:bldP spid="73" grpId="1" animBg="1"/>
      <p:bldP spid="3" grpId="0" animBg="1"/>
      <p:bldP spid="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 </a:t>
            </a:r>
            <a:r>
              <a:rPr lang="de-DE" altLang="de-DE" sz="1200" i="1" dirty="0"/>
              <a:t>(Kurze Vorstellung der Gesamtaufgabe)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 </a:t>
            </a:r>
            <a:r>
              <a:rPr lang="de-DE" altLang="de-DE" sz="1200" i="1" dirty="0"/>
              <a:t>(Kurzvorstellung der jeweiligen Aufgaben, Entwicklungsprozess, Probleme)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der App entsprechend der Unterteilung)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des Konzepts der neuen </a:t>
            </a:r>
            <a:r>
              <a:rPr lang="de-DE" altLang="de-DE" sz="1200" i="1" dirty="0" err="1">
                <a:solidFill>
                  <a:srgbClr val="000000"/>
                </a:solidFill>
              </a:rPr>
              <a:t>extr</a:t>
            </a:r>
            <a:r>
              <a:rPr lang="de-DE" altLang="de-DE" sz="1200" i="1" dirty="0">
                <a:solidFill>
                  <a:srgbClr val="000000"/>
                </a:solidFill>
              </a:rPr>
              <a:t>. </a:t>
            </a:r>
            <a:r>
              <a:rPr lang="de-DE" altLang="de-DE" sz="1200" i="1" dirty="0" err="1">
                <a:solidFill>
                  <a:srgbClr val="000000"/>
                </a:solidFill>
              </a:rPr>
              <a:t>Kalib</a:t>
            </a:r>
            <a:r>
              <a:rPr lang="de-DE" altLang="de-DE" sz="1200" i="1" dirty="0">
                <a:solidFill>
                  <a:srgbClr val="000000"/>
                </a:solidFill>
              </a:rPr>
              <a:t>.)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 </a:t>
            </a:r>
            <a:r>
              <a:rPr lang="de-DE" altLang="de-DE" sz="1200" i="1" dirty="0">
                <a:solidFill>
                  <a:srgbClr val="000000"/>
                </a:solidFill>
              </a:rPr>
              <a:t>(Zitieren Sie hier sämtliche verwendete Literatur)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632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EAE7A7E-EE37-4C9F-B7DC-9209957DC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30"/>
            <a:ext cx="5450450" cy="5193202"/>
          </a:xfrm>
          <a:prstGeom prst="rect">
            <a:avLst/>
          </a:prstGeom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6A1B4D3-D607-4B1C-BECE-D34DF31C6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6390"/>
            <a:ext cx="5450450" cy="519320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92B3CCB-28E0-4078-8D45-17AF2EFD5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6390"/>
            <a:ext cx="5450450" cy="51932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3EFE556-9B78-4408-8300-54D397F08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30"/>
            <a:ext cx="5450450" cy="519320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8B2D246-5887-4FE2-BBA2-6D09A7081465}"/>
              </a:ext>
            </a:extLst>
          </p:cNvPr>
          <p:cNvSpPr/>
          <p:nvPr/>
        </p:nvSpPr>
        <p:spPr>
          <a:xfrm>
            <a:off x="4553712" y="5367528"/>
            <a:ext cx="1856232" cy="38166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348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146BCD-4AE3-4FFD-9A8A-CA89169CB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3006" r="-2321" b="10479"/>
          <a:stretch/>
        </p:blipFill>
        <p:spPr>
          <a:xfrm>
            <a:off x="2993458" y="1052513"/>
            <a:ext cx="4164744" cy="53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1894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D540C4-DF1F-4A7B-A7A6-24D253E78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50" y="1052513"/>
            <a:ext cx="5526650" cy="526580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DBDB96-0778-4C1D-BFBD-6283B9B68E74}"/>
              </a:ext>
            </a:extLst>
          </p:cNvPr>
          <p:cNvSpPr txBox="1"/>
          <p:nvPr/>
        </p:nvSpPr>
        <p:spPr>
          <a:xfrm>
            <a:off x="163629" y="1347537"/>
            <a:ext cx="35805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Soll:</a:t>
            </a:r>
          </a:p>
          <a:p>
            <a:r>
              <a:rPr lang="de-DE" dirty="0">
                <a:latin typeface="+mj-lt"/>
              </a:rPr>
              <a:t>X = 600 mm</a:t>
            </a:r>
          </a:p>
          <a:p>
            <a:r>
              <a:rPr lang="de-DE" dirty="0">
                <a:latin typeface="+mj-lt"/>
              </a:rPr>
              <a:t>Y = 600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Ist:</a:t>
            </a:r>
          </a:p>
          <a:p>
            <a:r>
              <a:rPr lang="de-DE" dirty="0">
                <a:latin typeface="+mj-lt"/>
              </a:rPr>
              <a:t>X = 593,404 mm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Y = 614,671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Abweichung:</a:t>
            </a:r>
          </a:p>
          <a:p>
            <a:r>
              <a:rPr lang="de-DE" dirty="0">
                <a:latin typeface="+mj-lt"/>
              </a:rPr>
              <a:t>X = 6,596 mm (1,1 %)</a:t>
            </a:r>
          </a:p>
          <a:p>
            <a:r>
              <a:rPr lang="de-DE" dirty="0">
                <a:latin typeface="+mj-lt"/>
              </a:rPr>
              <a:t>Y = 14,671 mm (2,4 %)</a:t>
            </a:r>
          </a:p>
        </p:txBody>
      </p:sp>
    </p:spTree>
    <p:extLst>
      <p:ext uri="{BB962C8B-B14F-4D97-AF65-F5344CB8AC3E}">
        <p14:creationId xmlns:p14="http://schemas.microsoft.com/office/powerpoint/2010/main" val="363819849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192EEAE-032D-4C82-8098-DAEE10FA0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50" y="1052513"/>
            <a:ext cx="5526650" cy="5265805"/>
          </a:xfrm>
          <a:prstGeom prst="rect">
            <a:avLst/>
          </a:prstGeom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A04AD1A-AF2E-4B75-B815-D621218175C7}"/>
              </a:ext>
            </a:extLst>
          </p:cNvPr>
          <p:cNvSpPr txBox="1"/>
          <p:nvPr/>
        </p:nvSpPr>
        <p:spPr>
          <a:xfrm>
            <a:off x="163629" y="1347537"/>
            <a:ext cx="35805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Soll:</a:t>
            </a:r>
          </a:p>
          <a:p>
            <a:r>
              <a:rPr lang="de-DE" dirty="0">
                <a:latin typeface="+mj-lt"/>
              </a:rPr>
              <a:t>X = 1400 mm</a:t>
            </a:r>
          </a:p>
          <a:p>
            <a:r>
              <a:rPr lang="de-DE" dirty="0">
                <a:latin typeface="+mj-lt"/>
              </a:rPr>
              <a:t>Y = 2800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Ist:</a:t>
            </a:r>
          </a:p>
          <a:p>
            <a:r>
              <a:rPr lang="de-DE" dirty="0">
                <a:latin typeface="+mj-lt"/>
              </a:rPr>
              <a:t>X = 1470,3 mm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Y = 2830,54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Abweichung:</a:t>
            </a:r>
          </a:p>
          <a:p>
            <a:r>
              <a:rPr lang="de-DE" dirty="0">
                <a:latin typeface="+mj-lt"/>
              </a:rPr>
              <a:t>X = 70,3 mm (5,0 %)</a:t>
            </a:r>
          </a:p>
          <a:p>
            <a:r>
              <a:rPr lang="de-DE" dirty="0">
                <a:latin typeface="+mj-lt"/>
              </a:rPr>
              <a:t>Y = 30,54 mm (1,1 %)</a:t>
            </a:r>
          </a:p>
        </p:txBody>
      </p:sp>
    </p:spTree>
    <p:extLst>
      <p:ext uri="{BB962C8B-B14F-4D97-AF65-F5344CB8AC3E}">
        <p14:creationId xmlns:p14="http://schemas.microsoft.com/office/powerpoint/2010/main" val="68198525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DFF33-B50F-433F-8B0D-46481D25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008ACE6-5BAC-4AD1-BF55-543E9DFA6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243263"/>
              </p:ext>
            </p:extLst>
          </p:nvPr>
        </p:nvGraphicFramePr>
        <p:xfrm>
          <a:off x="320675" y="1273175"/>
          <a:ext cx="9344026" cy="175260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2655380436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232263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u="none" dirty="0"/>
                        <a:t>Aufgaben</a:t>
                      </a:r>
                      <a:endParaRPr lang="de-DE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Programm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6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Navigation und Kalibrierung in ein Programm Zusammengefasst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95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87883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D62F24-0C36-4868-81D8-96BD299DE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C51FB-D74E-4177-B7C4-4F6DDDE53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54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6" name="Grafik 5" descr="Häkchen">
            <a:extLst>
              <a:ext uri="{FF2B5EF4-FFF2-40B4-BE49-F238E27FC236}">
                <a16:creationId xmlns:a16="http://schemas.microsoft.com/office/drawing/2014/main" id="{4E38AC96-E245-43C7-A47B-2456E9FE1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3338" y="2070294"/>
            <a:ext cx="515285" cy="5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9972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CB10F-3B0B-4AFA-B14C-F826787D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05148A93-32BE-4EFC-8AE2-D955B68D28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1404252"/>
              </p:ext>
            </p:extLst>
          </p:nvPr>
        </p:nvGraphicFramePr>
        <p:xfrm>
          <a:off x="320675" y="1273175"/>
          <a:ext cx="9344026" cy="459232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3431725703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590722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Aufgabe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639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6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Verwalten und Sichern von Einstellungen und Kalibrierergebnissen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63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Anpassen von Kameraposition und Kamerahandler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490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Kalibrierung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86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Extrinsische und Intrinsische Kalibrierung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426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Kalibrierung auf 2 Ebenen für </a:t>
                      </a:r>
                      <a:r>
                        <a:rPr lang="de-DE" dirty="0" err="1"/>
                        <a:t>Robi</a:t>
                      </a:r>
                      <a:r>
                        <a:rPr lang="de-DE" dirty="0"/>
                        <a:t>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                         Kalibrierung auf bekannter </a:t>
                      </a:r>
                    </a:p>
                    <a:p>
                      <a:r>
                        <a:rPr lang="de-DE" dirty="0"/>
                        <a:t>                         Z-Ebene und Positions-</a:t>
                      </a:r>
                    </a:p>
                    <a:p>
                      <a:r>
                        <a:rPr lang="de-DE" dirty="0"/>
                        <a:t>                         </a:t>
                      </a:r>
                      <a:r>
                        <a:rPr lang="de-DE" dirty="0" err="1"/>
                        <a:t>bestimmung</a:t>
                      </a:r>
                      <a:r>
                        <a:rPr lang="de-DE" dirty="0"/>
                        <a:t> über</a:t>
                      </a:r>
                    </a:p>
                    <a:p>
                      <a:r>
                        <a:rPr lang="de-DE" dirty="0"/>
                        <a:t>                         Strahlensatz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Qualitätsbewertung der </a:t>
                      </a:r>
                      <a:r>
                        <a:rPr lang="de-DE" dirty="0" err="1"/>
                        <a:t>Kalibrieung</a:t>
                      </a:r>
                      <a:r>
                        <a:rPr lang="de-DE" dirty="0"/>
                        <a:t> während der Laufzeit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399780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A6076A-EE25-4A76-B781-856875096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198C0E-40DC-4B3F-84C2-35A3EDA5D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55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12" name="Grafik 11" descr="Häkchen">
            <a:extLst>
              <a:ext uri="{FF2B5EF4-FFF2-40B4-BE49-F238E27FC236}">
                <a16:creationId xmlns:a16="http://schemas.microsoft.com/office/drawing/2014/main" id="{075777C8-41D2-4208-A7D7-D7742FA96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2070294"/>
            <a:ext cx="515285" cy="515285"/>
          </a:xfrm>
          <a:prstGeom prst="rect">
            <a:avLst/>
          </a:prstGeom>
        </p:spPr>
      </p:pic>
      <p:pic>
        <p:nvPicPr>
          <p:cNvPr id="13" name="Grafik 12" descr="Häkchen">
            <a:extLst>
              <a:ext uri="{FF2B5EF4-FFF2-40B4-BE49-F238E27FC236}">
                <a16:creationId xmlns:a16="http://schemas.microsoft.com/office/drawing/2014/main" id="{75D5D7D5-9E0F-42F0-BDD2-8B82D6819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2695910"/>
            <a:ext cx="515285" cy="515285"/>
          </a:xfrm>
          <a:prstGeom prst="rect">
            <a:avLst/>
          </a:prstGeom>
        </p:spPr>
      </p:pic>
      <p:pic>
        <p:nvPicPr>
          <p:cNvPr id="14" name="Grafik 13" descr="Häkchen">
            <a:extLst>
              <a:ext uri="{FF2B5EF4-FFF2-40B4-BE49-F238E27FC236}">
                <a16:creationId xmlns:a16="http://schemas.microsoft.com/office/drawing/2014/main" id="{172ED500-F378-4C6D-A275-A8CE8DBE5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3588482"/>
            <a:ext cx="515285" cy="515285"/>
          </a:xfrm>
          <a:prstGeom prst="rect">
            <a:avLst/>
          </a:prstGeom>
        </p:spPr>
      </p:pic>
      <p:pic>
        <p:nvPicPr>
          <p:cNvPr id="16" name="Grafik 15" descr="Schließen">
            <a:extLst>
              <a:ext uri="{FF2B5EF4-FFF2-40B4-BE49-F238E27FC236}">
                <a16:creationId xmlns:a16="http://schemas.microsoft.com/office/drawing/2014/main" id="{22B1ACED-FF07-4169-B931-DC22A4F43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7351" y="4049748"/>
            <a:ext cx="515285" cy="515285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AF45A13A-5910-4146-B8CD-18D1990F6C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5226" y="4045324"/>
            <a:ext cx="524132" cy="524132"/>
          </a:xfrm>
          <a:prstGeom prst="rect">
            <a:avLst/>
          </a:prstGeom>
        </p:spPr>
      </p:pic>
      <p:pic>
        <p:nvPicPr>
          <p:cNvPr id="20" name="Grafik 19" descr="Pfeil mit einer Linie: Gerade">
            <a:extLst>
              <a:ext uri="{FF2B5EF4-FFF2-40B4-BE49-F238E27FC236}">
                <a16:creationId xmlns:a16="http://schemas.microsoft.com/office/drawing/2014/main" id="{837FB695-F7A6-4C6D-81D2-06E2FB3D30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631948" y="4045324"/>
            <a:ext cx="515285" cy="515285"/>
          </a:xfrm>
          <a:prstGeom prst="rect">
            <a:avLst/>
          </a:prstGeom>
        </p:spPr>
      </p:pic>
      <p:pic>
        <p:nvPicPr>
          <p:cNvPr id="21" name="Grafik 20" descr="Häkchen">
            <a:extLst>
              <a:ext uri="{FF2B5EF4-FFF2-40B4-BE49-F238E27FC236}">
                <a16:creationId xmlns:a16="http://schemas.microsoft.com/office/drawing/2014/main" id="{996072F0-5EA6-40A2-B8CA-51CFEC022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7351" y="5281211"/>
            <a:ext cx="515285" cy="5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822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DFF33-B50F-433F-8B0D-46481D25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008ACE6-5BAC-4AD1-BF55-543E9DFA6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6039395"/>
              </p:ext>
            </p:extLst>
          </p:nvPr>
        </p:nvGraphicFramePr>
        <p:xfrm>
          <a:off x="320675" y="1052513"/>
          <a:ext cx="9344026" cy="518399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2655380436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232263201"/>
                    </a:ext>
                  </a:extLst>
                </a:gridCol>
              </a:tblGrid>
              <a:tr h="398767">
                <a:tc>
                  <a:txBody>
                    <a:bodyPr/>
                    <a:lstStyle/>
                    <a:p>
                      <a:r>
                        <a:rPr lang="de-DE" u="none" dirty="0"/>
                        <a:t>Aufgaben</a:t>
                      </a:r>
                      <a:endParaRPr lang="de-DE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78047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b="1" u="sng" dirty="0"/>
                        <a:t>Navigation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62761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dirty="0"/>
                        <a:t>Entkopplung von Live-View und UDP 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951563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dirty="0"/>
                        <a:t>Unterstützung von mehr als 4 Robotern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66703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dirty="0" err="1"/>
                        <a:t>ArUcomarkerverwaltung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87167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dirty="0"/>
                        <a:t>Berechnung von Standardabweichung der Position zwischen Kameras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57735"/>
                  </a:ext>
                </a:extLst>
              </a:tr>
              <a:tr h="398767">
                <a:tc>
                  <a:txBody>
                    <a:bodyPr/>
                    <a:lstStyle/>
                    <a:p>
                      <a:r>
                        <a:rPr lang="de-DE" b="1" u="sng" dirty="0" err="1"/>
                        <a:t>Augmented</a:t>
                      </a:r>
                      <a:r>
                        <a:rPr lang="de-DE" u="sng" dirty="0"/>
                        <a:t> </a:t>
                      </a:r>
                      <a:r>
                        <a:rPr lang="de-DE" u="sng" dirty="0" err="1"/>
                        <a:t>reality</a:t>
                      </a:r>
                      <a:endParaRPr lang="de-DE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87883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b="0" u="none" dirty="0"/>
                        <a:t>Projektion von Medien auf </a:t>
                      </a:r>
                      <a:r>
                        <a:rPr lang="de-DE" b="0" u="none" dirty="0" err="1"/>
                        <a:t>Aruco</a:t>
                      </a:r>
                      <a:r>
                        <a:rPr lang="de-DE" b="0" u="none" dirty="0"/>
                        <a:t>-Markern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394291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b="0" u="none" dirty="0"/>
                        <a:t>Zuweisung von Medien an individuellen </a:t>
                      </a:r>
                      <a:r>
                        <a:rPr lang="de-DE" b="0" u="none" dirty="0" err="1"/>
                        <a:t>Aruco</a:t>
                      </a:r>
                      <a:r>
                        <a:rPr lang="de-DE" b="0" u="none" dirty="0"/>
                        <a:t>-Markern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288212"/>
                  </a:ext>
                </a:extLst>
              </a:tr>
              <a:tr h="697849">
                <a:tc>
                  <a:txBody>
                    <a:bodyPr/>
                    <a:lstStyle/>
                    <a:p>
                      <a:r>
                        <a:rPr lang="de-DE" b="0" u="none" dirty="0"/>
                        <a:t>Projektion von Roboter und Stationsinformationen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856876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D62F24-0C36-4868-81D8-96BD299DE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C51FB-D74E-4177-B7C4-4F6DDDE53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56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6" name="Grafik 5" descr="Häkchen">
            <a:extLst>
              <a:ext uri="{FF2B5EF4-FFF2-40B4-BE49-F238E27FC236}">
                <a16:creationId xmlns:a16="http://schemas.microsoft.com/office/drawing/2014/main" id="{68D8152F-5655-4BFD-9435-54C4A7CE5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28" y="1751646"/>
            <a:ext cx="515285" cy="515285"/>
          </a:xfrm>
          <a:prstGeom prst="rect">
            <a:avLst/>
          </a:prstGeom>
        </p:spPr>
      </p:pic>
      <p:pic>
        <p:nvPicPr>
          <p:cNvPr id="8" name="Grafik 7" descr="Häkchen">
            <a:extLst>
              <a:ext uri="{FF2B5EF4-FFF2-40B4-BE49-F238E27FC236}">
                <a16:creationId xmlns:a16="http://schemas.microsoft.com/office/drawing/2014/main" id="{68A003A9-4B7B-4637-A31C-C8892C9D8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29" y="2157770"/>
            <a:ext cx="515285" cy="515285"/>
          </a:xfrm>
          <a:prstGeom prst="rect">
            <a:avLst/>
          </a:prstGeom>
        </p:spPr>
      </p:pic>
      <p:pic>
        <p:nvPicPr>
          <p:cNvPr id="9" name="Grafik 8" descr="Häkchen">
            <a:extLst>
              <a:ext uri="{FF2B5EF4-FFF2-40B4-BE49-F238E27FC236}">
                <a16:creationId xmlns:a16="http://schemas.microsoft.com/office/drawing/2014/main" id="{ACDA5CFB-7DE4-4D13-A72C-54DE3F67F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0" y="2589991"/>
            <a:ext cx="515285" cy="515285"/>
          </a:xfrm>
          <a:prstGeom prst="rect">
            <a:avLst/>
          </a:prstGeom>
        </p:spPr>
      </p:pic>
      <p:pic>
        <p:nvPicPr>
          <p:cNvPr id="10" name="Grafik 9" descr="Häkchen">
            <a:extLst>
              <a:ext uri="{FF2B5EF4-FFF2-40B4-BE49-F238E27FC236}">
                <a16:creationId xmlns:a16="http://schemas.microsoft.com/office/drawing/2014/main" id="{0FE6D57A-2108-4CCE-9C95-3D27D5F9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1" y="3109006"/>
            <a:ext cx="515285" cy="515285"/>
          </a:xfrm>
          <a:prstGeom prst="rect">
            <a:avLst/>
          </a:prstGeom>
        </p:spPr>
      </p:pic>
      <p:pic>
        <p:nvPicPr>
          <p:cNvPr id="16" name="Grafik 15" descr="Häkchen">
            <a:extLst>
              <a:ext uri="{FF2B5EF4-FFF2-40B4-BE49-F238E27FC236}">
                <a16:creationId xmlns:a16="http://schemas.microsoft.com/office/drawing/2014/main" id="{A180110F-37BC-4399-8DB7-BCFB95358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2" y="4203101"/>
            <a:ext cx="515285" cy="515285"/>
          </a:xfrm>
          <a:prstGeom prst="rect">
            <a:avLst/>
          </a:prstGeom>
        </p:spPr>
      </p:pic>
      <p:pic>
        <p:nvPicPr>
          <p:cNvPr id="17" name="Grafik 16" descr="Häkchen">
            <a:extLst>
              <a:ext uri="{FF2B5EF4-FFF2-40B4-BE49-F238E27FC236}">
                <a16:creationId xmlns:a16="http://schemas.microsoft.com/office/drawing/2014/main" id="{D8BA3B03-A96F-4553-8330-737A837D2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733" y="4933189"/>
            <a:ext cx="515285" cy="515285"/>
          </a:xfrm>
          <a:prstGeom prst="rect">
            <a:avLst/>
          </a:prstGeom>
        </p:spPr>
      </p:pic>
      <p:pic>
        <p:nvPicPr>
          <p:cNvPr id="18" name="Grafik 17" descr="Schließen">
            <a:extLst>
              <a:ext uri="{FF2B5EF4-FFF2-40B4-BE49-F238E27FC236}">
                <a16:creationId xmlns:a16="http://schemas.microsoft.com/office/drawing/2014/main" id="{088B36DF-3038-463C-9178-EF86535B2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5733" y="5623052"/>
            <a:ext cx="515285" cy="515285"/>
          </a:xfrm>
          <a:prstGeom prst="rect">
            <a:avLst/>
          </a:prstGeom>
        </p:spPr>
      </p:pic>
      <p:pic>
        <p:nvPicPr>
          <p:cNvPr id="19" name="Grafik 18" descr="Glühlampe">
            <a:extLst>
              <a:ext uri="{FF2B5EF4-FFF2-40B4-BE49-F238E27FC236}">
                <a16:creationId xmlns:a16="http://schemas.microsoft.com/office/drawing/2014/main" id="{0F19BCCD-02D4-4CB7-80AE-445B2B89C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2171" y="5610244"/>
            <a:ext cx="524132" cy="524132"/>
          </a:xfrm>
          <a:prstGeom prst="rect">
            <a:avLst/>
          </a:prstGeom>
        </p:spPr>
      </p:pic>
      <p:pic>
        <p:nvPicPr>
          <p:cNvPr id="20" name="Grafik 19" descr="Pfeil mit einer Linie: Gerade">
            <a:extLst>
              <a:ext uri="{FF2B5EF4-FFF2-40B4-BE49-F238E27FC236}">
                <a16:creationId xmlns:a16="http://schemas.microsoft.com/office/drawing/2014/main" id="{7B2F32A4-58CC-4C44-A429-DB97E7B3AC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706886" y="5619090"/>
            <a:ext cx="515285" cy="51528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98D301D-0C28-4D13-8C61-9292A352E86C}"/>
              </a:ext>
            </a:extLst>
          </p:cNvPr>
          <p:cNvSpPr txBox="1"/>
          <p:nvPr/>
        </p:nvSpPr>
        <p:spPr>
          <a:xfrm>
            <a:off x="6893169" y="5108801"/>
            <a:ext cx="2692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SQL-Klasse ist bereits implementiert und lässt sich auf dieses Problem übertragen</a:t>
            </a:r>
          </a:p>
        </p:txBody>
      </p:sp>
    </p:spTree>
    <p:extLst>
      <p:ext uri="{BB962C8B-B14F-4D97-AF65-F5344CB8AC3E}">
        <p14:creationId xmlns:p14="http://schemas.microsoft.com/office/powerpoint/2010/main" val="209471893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nummernplatzhalter 4">
            <a:extLst>
              <a:ext uri="{FF2B5EF4-FFF2-40B4-BE49-F238E27FC236}">
                <a16:creationId xmlns:a16="http://schemas.microsoft.com/office/drawing/2014/main" id="{95C0FEF5-BF1F-40E4-A0CC-8F004E1D8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C3ED84-3B54-49B5-9FB8-413CFD05D53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61448048-BDD7-4DCC-8574-422D09C38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9088" y="333375"/>
            <a:ext cx="7620000" cy="719138"/>
          </a:xfrm>
          <a:noFill/>
        </p:spPr>
        <p:txBody>
          <a:bodyPr tIns="36000"/>
          <a:lstStyle/>
          <a:p>
            <a:pPr eaLnBrk="1" hangingPunct="1"/>
            <a:r>
              <a:rPr lang="de-DE" altLang="de-DE" dirty="0"/>
              <a:t>X. Name des Kapitels</a:t>
            </a:r>
            <a:br>
              <a:rPr lang="de-DE" altLang="de-DE" dirty="0"/>
            </a:br>
            <a:r>
              <a:rPr lang="de-DE" altLang="de-DE" b="0" dirty="0"/>
              <a:t>Ggf. Untertitel</a:t>
            </a:r>
            <a:br>
              <a:rPr lang="de-DE" altLang="de-DE" dirty="0"/>
            </a:br>
            <a:endParaRPr lang="de-DE" altLang="de-DE" b="0" dirty="0"/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CA4301E1-B2AD-4526-A137-1847AE25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0675" y="640081"/>
            <a:ext cx="9344025" cy="5597208"/>
          </a:xfrm>
          <a:noFill/>
        </p:spPr>
        <p:txBody>
          <a:bodyPr anchor="ctr"/>
          <a:lstStyle/>
          <a:p>
            <a:pPr marL="1588" lvl="1" indent="0" algn="ctr" eaLnBrk="1" hangingPunct="1">
              <a:lnSpc>
                <a:spcPct val="90000"/>
              </a:lnSpc>
              <a:buNone/>
            </a:pPr>
            <a:r>
              <a:rPr lang="de-DE" altLang="de-DE" sz="3600" dirty="0"/>
              <a:t>Vielen Dank für Ihre Aufmerksamkeit!</a:t>
            </a:r>
          </a:p>
        </p:txBody>
      </p:sp>
      <p:sp>
        <p:nvSpPr>
          <p:cNvPr id="48133" name="Rectangle 10">
            <a:extLst>
              <a:ext uri="{FF2B5EF4-FFF2-40B4-BE49-F238E27FC236}">
                <a16:creationId xmlns:a16="http://schemas.microsoft.com/office/drawing/2014/main" id="{3306C4A2-376A-4C5C-84F9-A00B008415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Ausblick und Zusammenfassung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2965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Navigations-App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Lennards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54003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0004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Einstellungsverwaltung mittels einer Klasse „Settings“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 err="1"/>
              <a:t>Bennis</a:t>
            </a:r>
            <a:r>
              <a:rPr lang="de-DE" altLang="de-DE" sz="1800" dirty="0"/>
              <a:t>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282355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6.0&quot;&gt;&lt;object type=&quot;1&quot; unique_id=&quot;10001&quot;&gt;&lt;object type=&quot;8&quot; unique_id=&quot;10038&quot;&gt;&lt;/object&gt;&lt;object type=&quot;2&quot; unique_id=&quot;10039&quot;&gt;&lt;object type=&quot;3&quot; unique_id=&quot;10040&quot;&gt;&lt;property id=&quot;20148&quot; value=&quot;5&quot;/&gt;&lt;property id=&quot;20300&quot; value=&quot;Slide 1 - &amp;quot;Title of the presentation with 2 images &amp;#x0D;&amp;#x0A;Optional second line&amp;quot;&quot;/&gt;&lt;property id=&quot;20307&quot; value=&quot;296&quot;/&gt;&lt;/object&gt;&lt;object type=&quot;3&quot; unique_id=&quot;10041&quot;&gt;&lt;property id=&quot;20148&quot; value=&quot;5&quot;/&gt;&lt;property id=&quot;20300&quot; value=&quot;Slide 2 - &amp;quot;Typographic presentation title &amp;#x0D;&amp;#x0A;Optional second line&amp;quot;&quot;/&gt;&lt;property id=&quot;20307&quot; value=&quot;256&quot;/&gt;&lt;/object&gt;&lt;object type=&quot;3&quot; unique_id=&quot;10042&quot;&gt;&lt;property id=&quot;20148&quot; value=&quot;5&quot;/&gt;&lt;property id=&quot;20300&quot; value=&quot;Slide 3 - &amp;quot;Presentation title &amp;#x0D;&amp;#x0A;Text slide&amp;quot;&quot;/&gt;&lt;property id=&quot;20307&quot; value=&quot;331&quot;/&gt;&lt;/object&gt;&lt;object type=&quot;3&quot; unique_id=&quot;10043&quot;&gt;&lt;property id=&quot;20148&quot; value=&quot;5&quot;/&gt;&lt;property id=&quot;20300&quot; value=&quot;Slide 4&quot;/&gt;&lt;property id=&quot;20307&quot; value=&quot;301&quot;/&gt;&lt;/object&gt;&lt;/object&gt;&lt;/object&gt;&lt;/database&gt;"/>
</p:tagLst>
</file>

<file path=ppt/theme/theme1.xml><?xml version="1.0" encoding="utf-8"?>
<a:theme xmlns:a="http://schemas.openxmlformats.org/drawingml/2006/main" name="HAW_FW">
  <a:themeElements>
    <a:clrScheme name="HAW_FW 1">
      <a:dk1>
        <a:srgbClr val="000000"/>
      </a:dk1>
      <a:lt1>
        <a:srgbClr val="FFFFFF"/>
      </a:lt1>
      <a:dk2>
        <a:srgbClr val="78AFE6"/>
      </a:dk2>
      <a:lt2>
        <a:srgbClr val="000099"/>
      </a:lt2>
      <a:accent1>
        <a:srgbClr val="D6E7F7"/>
      </a:accent1>
      <a:accent2>
        <a:srgbClr val="666666"/>
      </a:accent2>
      <a:accent3>
        <a:srgbClr val="FFFFFF"/>
      </a:accent3>
      <a:accent4>
        <a:srgbClr val="000000"/>
      </a:accent4>
      <a:accent5>
        <a:srgbClr val="E8F1FA"/>
      </a:accent5>
      <a:accent6>
        <a:srgbClr val="5C5C5C"/>
      </a:accent6>
      <a:hlink>
        <a:srgbClr val="B3B3B3"/>
      </a:hlink>
      <a:folHlink>
        <a:srgbClr val="DCDCDC"/>
      </a:folHlink>
    </a:clrScheme>
    <a:fontScheme name="HAW_F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HAW_FW 1">
        <a:dk1>
          <a:srgbClr val="000000"/>
        </a:dk1>
        <a:lt1>
          <a:srgbClr val="FFFFFF"/>
        </a:lt1>
        <a:dk2>
          <a:srgbClr val="78AFE6"/>
        </a:dk2>
        <a:lt2>
          <a:srgbClr val="000099"/>
        </a:lt2>
        <a:accent1>
          <a:srgbClr val="D6E7F7"/>
        </a:accent1>
        <a:accent2>
          <a:srgbClr val="666666"/>
        </a:accent2>
        <a:accent3>
          <a:srgbClr val="FFFFFF"/>
        </a:accent3>
        <a:accent4>
          <a:srgbClr val="000000"/>
        </a:accent4>
        <a:accent5>
          <a:srgbClr val="E8F1FA"/>
        </a:accent5>
        <a:accent6>
          <a:srgbClr val="5C5C5C"/>
        </a:accent6>
        <a:hlink>
          <a:srgbClr val="B3B3B3"/>
        </a:hlink>
        <a:folHlink>
          <a:srgbClr val="DCDCD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2465</Words>
  <Application>Microsoft Office PowerPoint</Application>
  <PresentationFormat>A4-Papier (210 x 297 mm)</PresentationFormat>
  <Paragraphs>468</Paragraphs>
  <Slides>57</Slides>
  <Notes>52</Notes>
  <HiddenSlides>11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63" baseType="lpstr">
      <vt:lpstr>Arial</vt:lpstr>
      <vt:lpstr>Berlin Sans FB</vt:lpstr>
      <vt:lpstr>Courier New</vt:lpstr>
      <vt:lpstr>Symbol</vt:lpstr>
      <vt:lpstr>Wingdings</vt:lpstr>
      <vt:lpstr>HAW_FW</vt:lpstr>
      <vt:lpstr>Master Automatisierung: Verbundprojekt Gewerk 5 – Roboternavigation und Augmented Reality</vt:lpstr>
      <vt:lpstr>Gliederung</vt:lpstr>
      <vt:lpstr>1. Einführung</vt:lpstr>
      <vt:lpstr>Gliederung</vt:lpstr>
      <vt:lpstr>Gliederung</vt:lpstr>
      <vt:lpstr>Gliederung</vt:lpstr>
      <vt:lpstr>1. Teilaufgaben – Navigations-App </vt:lpstr>
      <vt:lpstr>Gliederung</vt:lpstr>
      <vt:lpstr>1. Teilaufgaben – Einstellungsverwaltung mittels einer Klasse „Settings“ </vt:lpstr>
      <vt:lpstr>Gliederung</vt:lpstr>
      <vt:lpstr>1. Teilaufgaben – Kamerakalibrierung</vt:lpstr>
      <vt:lpstr>1. Teilaufgaben – Kamerakalibrierung</vt:lpstr>
      <vt:lpstr>1. Teilaufgaben – Kamerakalibrierung</vt:lpstr>
      <vt:lpstr>Gliederung</vt:lpstr>
      <vt:lpstr>1. Teilaufgaben – Augmented Reality</vt:lpstr>
      <vt:lpstr>Gliederung</vt:lpstr>
      <vt:lpstr>Tool - Start</vt:lpstr>
      <vt:lpstr>Settings</vt:lpstr>
      <vt:lpstr>Settings – Scroll 1</vt:lpstr>
      <vt:lpstr>Settings – Scroll 2</vt:lpstr>
      <vt:lpstr>Settings – Resize Camera Field Start</vt:lpstr>
      <vt:lpstr>Settings – Swap Camera</vt:lpstr>
      <vt:lpstr>Settings – Save Settings</vt:lpstr>
      <vt:lpstr>Calibration</vt:lpstr>
      <vt:lpstr>Calibration – Camera Started</vt:lpstr>
      <vt:lpstr>Calibration – Take Snapshot</vt:lpstr>
      <vt:lpstr>Calibration – Take Snapshot Mehrere</vt:lpstr>
      <vt:lpstr>Calibration – Take Snapshot Mehrere</vt:lpstr>
      <vt:lpstr>Calibration – Take Snapshot Mehrere</vt:lpstr>
      <vt:lpstr>Calibration – Take Snapshot Mehrere</vt:lpstr>
      <vt:lpstr>Calibration – Extrinsics</vt:lpstr>
      <vt:lpstr>Navigation</vt:lpstr>
      <vt:lpstr>Navigation – Settings 1</vt:lpstr>
      <vt:lpstr>Navigation – Settings 2</vt:lpstr>
      <vt:lpstr>Navigation – Start Detection</vt:lpstr>
      <vt:lpstr>Navigation – Start Detection Final</vt:lpstr>
      <vt:lpstr>Navigation – Start Detection Live View</vt:lpstr>
      <vt:lpstr>Navigation – Start Detection Live View Threshold</vt:lpstr>
      <vt:lpstr>Aruco Dictionary – 11 Marker</vt:lpstr>
      <vt:lpstr>Aruco Dictionary – 13 Marker</vt:lpstr>
      <vt:lpstr>Aruco Dictionary – Marker 9</vt:lpstr>
      <vt:lpstr>Aruco Dictionary – Marker 9 – Geändert</vt:lpstr>
      <vt:lpstr>3. Ergebnisvorstellung – Augmented Reality</vt:lpstr>
      <vt:lpstr>3. Ergebnisvorstellung – Augmented Reality</vt:lpstr>
      <vt:lpstr>3. Ergebnisvorstellung – Augmented Reality</vt:lpstr>
      <vt:lpstr>Gliederung</vt:lpstr>
      <vt:lpstr>Neues Konzept der Positionsermittlung Alte Methode</vt:lpstr>
      <vt:lpstr>Neues Konzept der Positionsermittlung Neues Konzept</vt:lpstr>
      <vt:lpstr>Neues Konzept der Positionsermittlung Neues Konzept</vt:lpstr>
      <vt:lpstr>Neues Konzept der Positionsermittlung Neues Konzept – Prove of concept</vt:lpstr>
      <vt:lpstr>Neues Konzept der Positionsermittlung Neues Konzept – Prove of concept</vt:lpstr>
      <vt:lpstr>Neues Konzept der Positionsermittlung Neues Konzept – Prove of concept</vt:lpstr>
      <vt:lpstr>Neues Konzept der Positionsermittlung Neues Konzept – Prove of concept</vt:lpstr>
      <vt:lpstr>Ergebnis des Gewerk 5 - VPJ W17</vt:lpstr>
      <vt:lpstr>Ergebnis des Gewerk 5 - VPJ W17</vt:lpstr>
      <vt:lpstr>Ergebnis des Gewerk 5 - VPJ W17</vt:lpstr>
      <vt:lpstr>X. Name des Kapitels Ggf. Untertitel </vt:lpstr>
    </vt:vector>
  </TitlesOfParts>
  <Company>HAW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Masterstudiengang Automatisierungstechnik Ereignisdiskrete Systeme</dc:title>
  <dc:creator>Florian Wenck</dc:creator>
  <dc:description>Optimiert für PPT XP/2002 und 2003</dc:description>
  <cp:lastModifiedBy>Lennart</cp:lastModifiedBy>
  <cp:revision>273</cp:revision>
  <cp:lastPrinted>2007-09-21T15:49:14Z</cp:lastPrinted>
  <dcterms:created xsi:type="dcterms:W3CDTF">2008-09-25T08:20:51Z</dcterms:created>
  <dcterms:modified xsi:type="dcterms:W3CDTF">2018-05-03T04:22:40Z</dcterms:modified>
</cp:coreProperties>
</file>